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5"/>
  </p:sldMasterIdLst>
  <p:notesMasterIdLst>
    <p:notesMasterId r:id="rId31"/>
  </p:notesMasterIdLst>
  <p:handoutMasterIdLst>
    <p:handoutMasterId r:id="rId32"/>
  </p:handoutMasterIdLst>
  <p:sldIdLst>
    <p:sldId id="256" r:id="rId6"/>
    <p:sldId id="283" r:id="rId7"/>
    <p:sldId id="279" r:id="rId8"/>
    <p:sldId id="257" r:id="rId9"/>
    <p:sldId id="258" r:id="rId10"/>
    <p:sldId id="259" r:id="rId11"/>
    <p:sldId id="261" r:id="rId12"/>
    <p:sldId id="260" r:id="rId13"/>
    <p:sldId id="262" r:id="rId14"/>
    <p:sldId id="263" r:id="rId15"/>
    <p:sldId id="264" r:id="rId16"/>
    <p:sldId id="265" r:id="rId17"/>
    <p:sldId id="268" r:id="rId18"/>
    <p:sldId id="266" r:id="rId19"/>
    <p:sldId id="269" r:id="rId20"/>
    <p:sldId id="271" r:id="rId21"/>
    <p:sldId id="277" r:id="rId22"/>
    <p:sldId id="272" r:id="rId23"/>
    <p:sldId id="273" r:id="rId24"/>
    <p:sldId id="274" r:id="rId25"/>
    <p:sldId id="275" r:id="rId26"/>
    <p:sldId id="276" r:id="rId27"/>
    <p:sldId id="278" r:id="rId28"/>
    <p:sldId id="280" r:id="rId29"/>
    <p:sldId id="281" r:id="rId30"/>
  </p:sldIdLst>
  <p:sldSz cx="12192000" cy="6858000"/>
  <p:notesSz cx="6858000" cy="91440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4B48"/>
    <a:srgbClr val="FFFFFF"/>
    <a:srgbClr val="0000FF"/>
    <a:srgbClr val="000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5" autoAdjust="0"/>
    <p:restoredTop sz="70419" autoAdjust="0"/>
  </p:normalViewPr>
  <p:slideViewPr>
    <p:cSldViewPr snapToGrid="0">
      <p:cViewPr varScale="1">
        <p:scale>
          <a:sx n="46" d="100"/>
          <a:sy n="46" d="100"/>
        </p:scale>
        <p:origin x="67" y="384"/>
      </p:cViewPr>
      <p:guideLst/>
    </p:cSldViewPr>
  </p:slideViewPr>
  <p:outlineViewPr>
    <p:cViewPr>
      <p:scale>
        <a:sx n="33" d="100"/>
        <a:sy n="33" d="100"/>
      </p:scale>
      <p:origin x="0" y="-556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18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CBB1AE-B262-4787-8C52-A05D0CE604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73FD16A-3B73-4A4E-801F-F604E6F8DC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5DD0C3-4885-4BAA-9AA1-C9918694A4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D4A009-C602-41F4-8272-F25F5B05B5AE}" type="slidenum">
              <a:rPr lang="en-US" smtClean="0"/>
              <a:t>‹#›</a:t>
            </a:fld>
            <a:endParaRPr lang="en-US"/>
          </a:p>
        </p:txBody>
      </p:sp>
    </p:spTree>
    <p:extLst>
      <p:ext uri="{BB962C8B-B14F-4D97-AF65-F5344CB8AC3E}">
        <p14:creationId xmlns:p14="http://schemas.microsoft.com/office/powerpoint/2010/main" val="3383922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51F8B-E38A-4262-93D6-EEE8CE2CF8CB}" type="datetimeFigureOut">
              <a:rPr lang="en-US" smtClean="0"/>
              <a:t>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2985F-36CD-4D87-8C89-674A558E8057}" type="slidenum">
              <a:rPr lang="en-US" smtClean="0"/>
              <a:t>‹#›</a:t>
            </a:fld>
            <a:endParaRPr lang="en-US"/>
          </a:p>
        </p:txBody>
      </p:sp>
    </p:spTree>
    <p:extLst>
      <p:ext uri="{BB962C8B-B14F-4D97-AF65-F5344CB8AC3E}">
        <p14:creationId xmlns:p14="http://schemas.microsoft.com/office/powerpoint/2010/main" val="3834291505"/>
      </p:ext>
    </p:extLst>
  </p:cSld>
  <p:clrMap bg1="lt1" tx1="dk1" bg2="lt2" tx2="dk2" accent1="accent1" accent2="accent2" accent3="accent3" accent4="accent4" accent5="accent5" accent6="accent6" hlink="hlink" folHlink="folHlink"/>
  <p:notesStyle>
    <a:lvl1pPr marL="0" algn="l" defTabSz="914263" rtl="0" eaLnBrk="1" latinLnBrk="0" hangingPunct="1">
      <a:defRPr sz="1200" kern="1200">
        <a:solidFill>
          <a:schemeClr val="tx1"/>
        </a:solidFill>
        <a:latin typeface="+mn-lt"/>
        <a:ea typeface="+mn-ea"/>
        <a:cs typeface="+mn-cs"/>
      </a:defRPr>
    </a:lvl1pPr>
    <a:lvl2pPr marL="457132" algn="l" defTabSz="914263" rtl="0" eaLnBrk="1" latinLnBrk="0" hangingPunct="1">
      <a:defRPr sz="1200" kern="1200">
        <a:solidFill>
          <a:schemeClr val="tx1"/>
        </a:solidFill>
        <a:latin typeface="+mn-lt"/>
        <a:ea typeface="+mn-ea"/>
        <a:cs typeface="+mn-cs"/>
      </a:defRPr>
    </a:lvl2pPr>
    <a:lvl3pPr marL="914263" algn="l" defTabSz="914263" rtl="0" eaLnBrk="1" latinLnBrk="0" hangingPunct="1">
      <a:defRPr sz="1200" kern="1200">
        <a:solidFill>
          <a:schemeClr val="tx1"/>
        </a:solidFill>
        <a:latin typeface="+mn-lt"/>
        <a:ea typeface="+mn-ea"/>
        <a:cs typeface="+mn-cs"/>
      </a:defRPr>
    </a:lvl3pPr>
    <a:lvl4pPr marL="1371395" algn="l" defTabSz="914263" rtl="0" eaLnBrk="1" latinLnBrk="0" hangingPunct="1">
      <a:defRPr sz="1200" kern="1200">
        <a:solidFill>
          <a:schemeClr val="tx1"/>
        </a:solidFill>
        <a:latin typeface="+mn-lt"/>
        <a:ea typeface="+mn-ea"/>
        <a:cs typeface="+mn-cs"/>
      </a:defRPr>
    </a:lvl4pPr>
    <a:lvl5pPr marL="1828526" algn="l" defTabSz="914263" rtl="0" eaLnBrk="1" latinLnBrk="0" hangingPunct="1">
      <a:defRPr sz="1200" kern="1200">
        <a:solidFill>
          <a:schemeClr val="tx1"/>
        </a:solidFill>
        <a:latin typeface="+mn-lt"/>
        <a:ea typeface="+mn-ea"/>
        <a:cs typeface="+mn-cs"/>
      </a:defRPr>
    </a:lvl5pPr>
    <a:lvl6pPr marL="2285657" algn="l" defTabSz="914263" rtl="0" eaLnBrk="1" latinLnBrk="0" hangingPunct="1">
      <a:defRPr sz="1200" kern="1200">
        <a:solidFill>
          <a:schemeClr val="tx1"/>
        </a:solidFill>
        <a:latin typeface="+mn-lt"/>
        <a:ea typeface="+mn-ea"/>
        <a:cs typeface="+mn-cs"/>
      </a:defRPr>
    </a:lvl6pPr>
    <a:lvl7pPr marL="2742789" algn="l" defTabSz="914263" rtl="0" eaLnBrk="1" latinLnBrk="0" hangingPunct="1">
      <a:defRPr sz="1200" kern="1200">
        <a:solidFill>
          <a:schemeClr val="tx1"/>
        </a:solidFill>
        <a:latin typeface="+mn-lt"/>
        <a:ea typeface="+mn-ea"/>
        <a:cs typeface="+mn-cs"/>
      </a:defRPr>
    </a:lvl7pPr>
    <a:lvl8pPr marL="3199920" algn="l" defTabSz="914263" rtl="0" eaLnBrk="1" latinLnBrk="0" hangingPunct="1">
      <a:defRPr sz="1200" kern="1200">
        <a:solidFill>
          <a:schemeClr val="tx1"/>
        </a:solidFill>
        <a:latin typeface="+mn-lt"/>
        <a:ea typeface="+mn-ea"/>
        <a:cs typeface="+mn-cs"/>
      </a:defRPr>
    </a:lvl8pPr>
    <a:lvl9pPr marL="3657052" algn="l" defTabSz="9142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72985F-36CD-4D87-8C89-674A558E8057}" type="slidenum">
              <a:rPr lang="en-US" smtClean="0"/>
              <a:t>2</a:t>
            </a:fld>
            <a:endParaRPr lang="en-US"/>
          </a:p>
        </p:txBody>
      </p:sp>
    </p:spTree>
    <p:extLst>
      <p:ext uri="{BB962C8B-B14F-4D97-AF65-F5344CB8AC3E}">
        <p14:creationId xmlns:p14="http://schemas.microsoft.com/office/powerpoint/2010/main" val="27616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72985F-36CD-4D87-8C89-674A558E8057}" type="slidenum">
              <a:rPr lang="en-US" smtClean="0"/>
              <a:t>18</a:t>
            </a:fld>
            <a:endParaRPr lang="en-US"/>
          </a:p>
        </p:txBody>
      </p:sp>
    </p:spTree>
    <p:extLst>
      <p:ext uri="{BB962C8B-B14F-4D97-AF65-F5344CB8AC3E}">
        <p14:creationId xmlns:p14="http://schemas.microsoft.com/office/powerpoint/2010/main" val="674054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Invite </a:t>
            </a:r>
            <a:r>
              <a:rPr lang="es-ES" dirty="0" err="1" smtClean="0"/>
              <a:t>them</a:t>
            </a:r>
            <a:r>
              <a:rPr lang="es-ES" dirty="0" smtClean="0"/>
              <a:t> to </a:t>
            </a:r>
            <a:r>
              <a:rPr lang="es-ES" dirty="0" err="1" smtClean="0"/>
              <a:t>take</a:t>
            </a:r>
            <a:r>
              <a:rPr lang="es-ES" dirty="0" smtClean="0"/>
              <a:t> </a:t>
            </a:r>
            <a:r>
              <a:rPr lang="es-ES" dirty="0" err="1" smtClean="0"/>
              <a:t>basic</a:t>
            </a:r>
            <a:r>
              <a:rPr lang="es-ES" dirty="0" smtClean="0"/>
              <a:t> notes (</a:t>
            </a:r>
            <a:r>
              <a:rPr lang="es-ES" dirty="0" err="1" smtClean="0"/>
              <a:t>they</a:t>
            </a:r>
            <a:r>
              <a:rPr lang="es-ES" dirty="0" smtClean="0"/>
              <a:t> </a:t>
            </a:r>
            <a:r>
              <a:rPr lang="es-ES" dirty="0" err="1" smtClean="0"/>
              <a:t>will</a:t>
            </a:r>
            <a:r>
              <a:rPr lang="es-ES" dirty="0" smtClean="0"/>
              <a:t> </a:t>
            </a:r>
            <a:r>
              <a:rPr lang="es-ES" dirty="0" err="1" smtClean="0"/>
              <a:t>get</a:t>
            </a:r>
            <a:r>
              <a:rPr lang="es-ES" dirty="0" smtClean="0"/>
              <a:t> </a:t>
            </a:r>
            <a:r>
              <a:rPr lang="es-ES" dirty="0" err="1" smtClean="0"/>
              <a:t>the</a:t>
            </a:r>
            <a:r>
              <a:rPr lang="es-ES" dirty="0" smtClean="0"/>
              <a:t> </a:t>
            </a:r>
            <a:r>
              <a:rPr lang="es-ES" dirty="0" err="1" smtClean="0"/>
              <a:t>slides</a:t>
            </a:r>
            <a:r>
              <a:rPr lang="es-ES" dirty="0" smtClean="0"/>
              <a:t> </a:t>
            </a:r>
            <a:r>
              <a:rPr lang="es-ES" dirty="0" err="1" smtClean="0"/>
              <a:t>later</a:t>
            </a:r>
            <a:r>
              <a:rPr lang="es-ES" dirty="0" smtClean="0"/>
              <a:t>), </a:t>
            </a:r>
            <a:r>
              <a:rPr lang="es-ES" dirty="0" err="1" smtClean="0"/>
              <a:t>because</a:t>
            </a:r>
            <a:r>
              <a:rPr lang="es-ES" dirty="0" smtClean="0"/>
              <a:t> </a:t>
            </a:r>
            <a:r>
              <a:rPr lang="es-ES" dirty="0" err="1" smtClean="0"/>
              <a:t>they</a:t>
            </a:r>
            <a:r>
              <a:rPr lang="es-ES" dirty="0" smtClean="0"/>
              <a:t> are </a:t>
            </a:r>
            <a:r>
              <a:rPr lang="es-ES" dirty="0" err="1" smtClean="0"/>
              <a:t>going</a:t>
            </a:r>
            <a:r>
              <a:rPr lang="es-ES" dirty="0" smtClean="0"/>
              <a:t> to</a:t>
            </a:r>
            <a:r>
              <a:rPr lang="es-ES" baseline="0" dirty="0" smtClean="0"/>
              <a:t> </a:t>
            </a:r>
            <a:r>
              <a:rPr lang="es-ES" baseline="0" dirty="0" err="1" smtClean="0"/>
              <a:t>make</a:t>
            </a:r>
            <a:r>
              <a:rPr lang="es-ES" baseline="0" dirty="0" smtClean="0"/>
              <a:t> a simple </a:t>
            </a:r>
            <a:r>
              <a:rPr lang="es-ES" baseline="0" dirty="0" err="1" smtClean="0"/>
              <a:t>exercise</a:t>
            </a:r>
            <a:r>
              <a:rPr lang="es-ES" baseline="0" dirty="0" smtClean="0"/>
              <a:t> </a:t>
            </a:r>
            <a:r>
              <a:rPr lang="es-ES" baseline="0" dirty="0" err="1" smtClean="0"/>
              <a:t>later</a:t>
            </a:r>
            <a:r>
              <a:rPr lang="es-ES" baseline="0" dirty="0" smtClean="0"/>
              <a:t> in </a:t>
            </a:r>
            <a:r>
              <a:rPr lang="es-ES" baseline="0" dirty="0" err="1" smtClean="0"/>
              <a:t>pairs</a:t>
            </a:r>
            <a:r>
              <a:rPr lang="es-ES" baseline="0" dirty="0" smtClean="0"/>
              <a:t>, and </a:t>
            </a:r>
            <a:r>
              <a:rPr lang="es-ES" baseline="0" dirty="0" err="1" smtClean="0"/>
              <a:t>those</a:t>
            </a:r>
            <a:r>
              <a:rPr lang="es-ES" baseline="0" dirty="0" smtClean="0"/>
              <a:t> notes </a:t>
            </a:r>
            <a:r>
              <a:rPr lang="es-ES" baseline="0" dirty="0" err="1" smtClean="0"/>
              <a:t>may</a:t>
            </a:r>
            <a:r>
              <a:rPr lang="es-ES" baseline="0" dirty="0" smtClean="0"/>
              <a:t> come Handy.</a:t>
            </a:r>
          </a:p>
          <a:p>
            <a:r>
              <a:rPr lang="es-ES" baseline="0" dirty="0" smtClean="0"/>
              <a:t>To </a:t>
            </a:r>
            <a:r>
              <a:rPr lang="es-ES" baseline="0" dirty="0" err="1" smtClean="0"/>
              <a:t>the</a:t>
            </a:r>
            <a:r>
              <a:rPr lang="es-ES" baseline="0" dirty="0" smtClean="0"/>
              <a:t> </a:t>
            </a:r>
            <a:r>
              <a:rPr lang="es-ES" baseline="0" dirty="0" err="1" smtClean="0"/>
              <a:t>stdents</a:t>
            </a:r>
            <a:r>
              <a:rPr lang="es-ES" baseline="0" dirty="0" smtClean="0"/>
              <a:t>: “</a:t>
            </a:r>
            <a:r>
              <a:rPr lang="es-ES" baseline="0" dirty="0" err="1" smtClean="0"/>
              <a:t>Focus</a:t>
            </a:r>
            <a:r>
              <a:rPr lang="es-ES" baseline="0" dirty="0" smtClean="0"/>
              <a:t> </a:t>
            </a:r>
            <a:r>
              <a:rPr lang="es-ES" baseline="0" dirty="0" err="1" smtClean="0"/>
              <a:t>on</a:t>
            </a:r>
            <a:r>
              <a:rPr lang="es-ES" baseline="0" dirty="0" smtClean="0"/>
              <a:t> formal </a:t>
            </a:r>
            <a:r>
              <a:rPr lang="es-ES" baseline="0" dirty="0" err="1" smtClean="0"/>
              <a:t>expressions</a:t>
            </a:r>
            <a:r>
              <a:rPr lang="es-ES" baseline="0" dirty="0" smtClean="0"/>
              <a:t> and </a:t>
            </a:r>
            <a:r>
              <a:rPr lang="es-ES" baseline="0" dirty="0" err="1" smtClean="0"/>
              <a:t>attach</a:t>
            </a:r>
            <a:r>
              <a:rPr lang="es-ES" baseline="0" dirty="0" smtClean="0"/>
              <a:t> </a:t>
            </a:r>
            <a:r>
              <a:rPr lang="es-ES" baseline="0" dirty="0" err="1" smtClean="0"/>
              <a:t>meaning</a:t>
            </a:r>
            <a:r>
              <a:rPr lang="es-ES" baseline="0" dirty="0" smtClean="0"/>
              <a:t> to </a:t>
            </a:r>
            <a:r>
              <a:rPr lang="es-ES" baseline="0" dirty="0" err="1" smtClean="0"/>
              <a:t>them</a:t>
            </a:r>
            <a:r>
              <a:rPr lang="es-ES" baseline="0" dirty="0" smtClean="0"/>
              <a:t>”</a:t>
            </a:r>
            <a:endParaRPr lang="nb-NO" dirty="0"/>
          </a:p>
        </p:txBody>
      </p:sp>
      <p:sp>
        <p:nvSpPr>
          <p:cNvPr id="4" name="Slide Number Placeholder 3"/>
          <p:cNvSpPr>
            <a:spLocks noGrp="1"/>
          </p:cNvSpPr>
          <p:nvPr>
            <p:ph type="sldNum" sz="quarter" idx="10"/>
          </p:nvPr>
        </p:nvSpPr>
        <p:spPr/>
        <p:txBody>
          <a:bodyPr/>
          <a:lstStyle/>
          <a:p>
            <a:fld id="{EA72985F-36CD-4D87-8C89-674A558E8057}" type="slidenum">
              <a:rPr lang="en-US" smtClean="0"/>
              <a:t>4</a:t>
            </a:fld>
            <a:endParaRPr lang="en-US"/>
          </a:p>
        </p:txBody>
      </p:sp>
    </p:spTree>
    <p:extLst>
      <p:ext uri="{BB962C8B-B14F-4D97-AF65-F5344CB8AC3E}">
        <p14:creationId xmlns:p14="http://schemas.microsoft.com/office/powerpoint/2010/main" val="1118925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smtClean="0"/>
              <a:t>Exercise</a:t>
            </a:r>
            <a:r>
              <a:rPr lang="nb-NO" dirty="0" smtClean="0"/>
              <a:t>:</a:t>
            </a:r>
            <a:r>
              <a:rPr lang="nb-NO" baseline="0" dirty="0" smtClean="0"/>
              <a:t> In pairs (</a:t>
            </a:r>
            <a:r>
              <a:rPr lang="nb-NO" baseline="0" dirty="0" err="1" smtClean="0"/>
              <a:t>maybe</a:t>
            </a:r>
            <a:r>
              <a:rPr lang="nb-NO" baseline="0" dirty="0" smtClean="0"/>
              <a:t> 5-7 min)</a:t>
            </a:r>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11</a:t>
            </a:fld>
            <a:endParaRPr lang="en-US"/>
          </a:p>
        </p:txBody>
      </p:sp>
    </p:spTree>
    <p:extLst>
      <p:ext uri="{BB962C8B-B14F-4D97-AF65-F5344CB8AC3E}">
        <p14:creationId xmlns:p14="http://schemas.microsoft.com/office/powerpoint/2010/main" val="976321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smtClean="0"/>
              <a:t>Why</a:t>
            </a:r>
            <a:r>
              <a:rPr lang="nb-NO" dirty="0" smtClean="0"/>
              <a:t>: </a:t>
            </a:r>
          </a:p>
          <a:p>
            <a:r>
              <a:rPr lang="nb-NO" dirty="0" err="1" smtClean="0"/>
              <a:t>Selection</a:t>
            </a:r>
            <a:r>
              <a:rPr lang="nb-NO" dirty="0" smtClean="0"/>
              <a:t> bias</a:t>
            </a:r>
          </a:p>
          <a:p>
            <a:r>
              <a:rPr lang="nb-NO" dirty="0" err="1" smtClean="0"/>
              <a:t>Unobservable</a:t>
            </a:r>
            <a:r>
              <a:rPr lang="nb-NO" baseline="0" dirty="0" smtClean="0"/>
              <a:t> variables</a:t>
            </a:r>
          </a:p>
          <a:p>
            <a:r>
              <a:rPr lang="nb-NO" baseline="0" dirty="0" smtClean="0"/>
              <a:t>If </a:t>
            </a:r>
            <a:r>
              <a:rPr lang="nb-NO" baseline="0" dirty="0" err="1" smtClean="0"/>
              <a:t>observable</a:t>
            </a:r>
            <a:r>
              <a:rPr lang="nb-NO" baseline="0" dirty="0" smtClean="0"/>
              <a:t> variables -&gt; </a:t>
            </a:r>
            <a:r>
              <a:rPr lang="nb-NO" dirty="0" smtClean="0"/>
              <a:t>Control variables – </a:t>
            </a:r>
            <a:r>
              <a:rPr lang="nb-NO" dirty="0" err="1" smtClean="0"/>
              <a:t>refer</a:t>
            </a:r>
            <a:r>
              <a:rPr lang="nb-NO" baseline="0" dirty="0" smtClean="0"/>
              <a:t> to </a:t>
            </a:r>
            <a:r>
              <a:rPr lang="nb-NO" baseline="0" dirty="0" err="1" smtClean="0"/>
              <a:t>next</a:t>
            </a:r>
            <a:r>
              <a:rPr lang="nb-NO" baseline="0" dirty="0" smtClean="0"/>
              <a:t> </a:t>
            </a:r>
            <a:r>
              <a:rPr lang="nb-NO" baseline="0" dirty="0" err="1" smtClean="0"/>
              <a:t>lecture</a:t>
            </a:r>
            <a:r>
              <a:rPr lang="nb-NO" baseline="0" dirty="0" smtClean="0"/>
              <a:t> </a:t>
            </a:r>
            <a:r>
              <a:rPr lang="nb-NO" baseline="0" dirty="0" err="1" smtClean="0"/>
              <a:t>on</a:t>
            </a:r>
            <a:r>
              <a:rPr lang="nb-NO" baseline="0" dirty="0" smtClean="0"/>
              <a:t> </a:t>
            </a:r>
            <a:r>
              <a:rPr lang="nb-NO" baseline="0" dirty="0" err="1" smtClean="0"/>
              <a:t>regression</a:t>
            </a:r>
            <a:r>
              <a:rPr lang="nb-NO" baseline="0" dirty="0" smtClean="0"/>
              <a:t> </a:t>
            </a:r>
            <a:r>
              <a:rPr lang="nb-NO" baseline="0" dirty="0" err="1" smtClean="0"/>
              <a:t>analysis</a:t>
            </a:r>
            <a:r>
              <a:rPr lang="nb-NO" baseline="0" dirty="0" smtClean="0"/>
              <a:t> (?)</a:t>
            </a:r>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12</a:t>
            </a:fld>
            <a:endParaRPr lang="en-US"/>
          </a:p>
        </p:txBody>
      </p:sp>
    </p:spTree>
    <p:extLst>
      <p:ext uri="{BB962C8B-B14F-4D97-AF65-F5344CB8AC3E}">
        <p14:creationId xmlns:p14="http://schemas.microsoft.com/office/powerpoint/2010/main" val="4292158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72985F-36CD-4D87-8C89-674A558E8057}" type="slidenum">
              <a:rPr lang="en-US" smtClean="0"/>
              <a:t>13</a:t>
            </a:fld>
            <a:endParaRPr lang="en-US"/>
          </a:p>
        </p:txBody>
      </p:sp>
    </p:spTree>
    <p:extLst>
      <p:ext uri="{BB962C8B-B14F-4D97-AF65-F5344CB8AC3E}">
        <p14:creationId xmlns:p14="http://schemas.microsoft.com/office/powerpoint/2010/main" val="836737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72985F-36CD-4D87-8C89-674A558E8057}" type="slidenum">
              <a:rPr lang="en-US" smtClean="0"/>
              <a:t>14</a:t>
            </a:fld>
            <a:endParaRPr lang="en-US"/>
          </a:p>
        </p:txBody>
      </p:sp>
    </p:spTree>
    <p:extLst>
      <p:ext uri="{BB962C8B-B14F-4D97-AF65-F5344CB8AC3E}">
        <p14:creationId xmlns:p14="http://schemas.microsoft.com/office/powerpoint/2010/main" val="301713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lang="es-ES" dirty="0" err="1" smtClean="0"/>
              <a:t>The</a:t>
            </a:r>
            <a:r>
              <a:rPr lang="es-ES" dirty="0" smtClean="0"/>
              <a:t> LLN </a:t>
            </a:r>
            <a:r>
              <a:rPr lang="es-ES" dirty="0" err="1" smtClean="0"/>
              <a:t>implies</a:t>
            </a:r>
            <a:r>
              <a:rPr lang="es-ES" baseline="0" dirty="0" smtClean="0"/>
              <a:t> </a:t>
            </a:r>
            <a:r>
              <a:rPr lang="es-ES" baseline="0" dirty="0" err="1" smtClean="0"/>
              <a:t>that</a:t>
            </a:r>
            <a:r>
              <a:rPr lang="es-ES" baseline="0" dirty="0" smtClean="0"/>
              <a:t> </a:t>
            </a:r>
            <a:r>
              <a:rPr lang="es-ES" baseline="0" dirty="0" err="1" smtClean="0"/>
              <a:t>when</a:t>
            </a:r>
            <a:r>
              <a:rPr lang="es-ES" baseline="0" dirty="0" smtClean="0"/>
              <a:t> </a:t>
            </a:r>
            <a:r>
              <a:rPr lang="es-ES" baseline="0" dirty="0" err="1" smtClean="0"/>
              <a:t>the</a:t>
            </a:r>
            <a:r>
              <a:rPr lang="es-ES" baseline="0" dirty="0" smtClean="0"/>
              <a:t> </a:t>
            </a:r>
            <a:r>
              <a:rPr lang="es-ES" baseline="0" dirty="0" err="1" smtClean="0"/>
              <a:t>sample</a:t>
            </a:r>
            <a:r>
              <a:rPr lang="es-ES" baseline="0" dirty="0" smtClean="0"/>
              <a:t> </a:t>
            </a:r>
            <a:r>
              <a:rPr lang="es-ES" baseline="0" dirty="0" err="1" smtClean="0"/>
              <a:t>is</a:t>
            </a:r>
            <a:r>
              <a:rPr lang="es-ES" baseline="0" dirty="0" smtClean="0"/>
              <a:t> </a:t>
            </a:r>
            <a:r>
              <a:rPr lang="es-ES" baseline="0" dirty="0" err="1" smtClean="0"/>
              <a:t>sufficiently</a:t>
            </a:r>
            <a:r>
              <a:rPr lang="es-ES" baseline="0" dirty="0" smtClean="0"/>
              <a:t> </a:t>
            </a:r>
            <a:r>
              <a:rPr lang="es-ES" baseline="0" dirty="0" err="1" smtClean="0"/>
              <a:t>large</a:t>
            </a:r>
            <a:r>
              <a:rPr lang="es-ES" baseline="0" dirty="0" smtClean="0"/>
              <a:t>, </a:t>
            </a:r>
            <a:r>
              <a:rPr lang="es-ES" baseline="0" dirty="0" err="1" smtClean="0"/>
              <a:t>the</a:t>
            </a:r>
            <a:r>
              <a:rPr lang="es-ES" baseline="0" dirty="0" smtClean="0"/>
              <a:t> </a:t>
            </a:r>
            <a:r>
              <a:rPr lang="es-ES" baseline="0" dirty="0" err="1" smtClean="0"/>
              <a:t>properties</a:t>
            </a:r>
            <a:r>
              <a:rPr lang="es-ES" baseline="0" dirty="0" smtClean="0"/>
              <a:t> (</a:t>
            </a:r>
            <a:r>
              <a:rPr lang="es-ES" baseline="0" dirty="0" err="1" smtClean="0"/>
              <a:t>distribution</a:t>
            </a:r>
            <a:r>
              <a:rPr lang="es-ES" baseline="0" dirty="0" smtClean="0"/>
              <a:t>) of </a:t>
            </a:r>
            <a:r>
              <a:rPr lang="es-ES" baseline="0" dirty="0" err="1" smtClean="0"/>
              <a:t>the</a:t>
            </a:r>
            <a:r>
              <a:rPr lang="es-ES" baseline="0" dirty="0" smtClean="0"/>
              <a:t> </a:t>
            </a:r>
            <a:r>
              <a:rPr lang="es-ES" baseline="0" dirty="0" err="1" smtClean="0"/>
              <a:t>sample</a:t>
            </a:r>
            <a:r>
              <a:rPr lang="es-ES" baseline="0" dirty="0" smtClean="0"/>
              <a:t> </a:t>
            </a:r>
            <a:r>
              <a:rPr lang="es-ES" baseline="0" dirty="0" err="1" smtClean="0"/>
              <a:t>closely</a:t>
            </a:r>
            <a:r>
              <a:rPr lang="es-ES" baseline="0" dirty="0" smtClean="0"/>
              <a:t> resemble </a:t>
            </a:r>
            <a:r>
              <a:rPr lang="es-ES" baseline="0" dirty="0" err="1" smtClean="0"/>
              <a:t>those</a:t>
            </a:r>
            <a:r>
              <a:rPr lang="es-ES" baseline="0" dirty="0" smtClean="0"/>
              <a:t> of </a:t>
            </a:r>
            <a:r>
              <a:rPr lang="es-ES" baseline="0" dirty="0" err="1" smtClean="0"/>
              <a:t>the</a:t>
            </a:r>
            <a:r>
              <a:rPr lang="es-ES" baseline="0" dirty="0" smtClean="0"/>
              <a:t> </a:t>
            </a:r>
            <a:r>
              <a:rPr lang="es-ES" baseline="0" dirty="0" err="1" smtClean="0"/>
              <a:t>population</a:t>
            </a:r>
            <a:r>
              <a:rPr lang="es-ES" baseline="0" dirty="0" smtClean="0"/>
              <a:t>. </a:t>
            </a:r>
            <a:r>
              <a:rPr lang="es-ES" baseline="0" dirty="0" err="1" smtClean="0"/>
              <a:t>This</a:t>
            </a:r>
            <a:r>
              <a:rPr lang="es-ES" baseline="0" dirty="0" smtClean="0"/>
              <a:t>, in </a:t>
            </a:r>
            <a:r>
              <a:rPr lang="es-ES" baseline="0" dirty="0" err="1" smtClean="0"/>
              <a:t>combination</a:t>
            </a:r>
            <a:r>
              <a:rPr lang="es-ES" baseline="0" dirty="0" smtClean="0"/>
              <a:t> </a:t>
            </a:r>
            <a:r>
              <a:rPr lang="es-ES" baseline="0" dirty="0" err="1" smtClean="0"/>
              <a:t>with</a:t>
            </a:r>
            <a:r>
              <a:rPr lang="es-ES" baseline="0" dirty="0" smtClean="0"/>
              <a:t> </a:t>
            </a:r>
            <a:r>
              <a:rPr lang="es-ES" baseline="0" dirty="0" err="1" smtClean="0"/>
              <a:t>random</a:t>
            </a:r>
            <a:r>
              <a:rPr lang="es-ES" baseline="0" dirty="0" smtClean="0"/>
              <a:t> </a:t>
            </a:r>
            <a:r>
              <a:rPr lang="es-ES" baseline="0" dirty="0" err="1" smtClean="0"/>
              <a:t>assignment</a:t>
            </a:r>
            <a:r>
              <a:rPr lang="es-ES" baseline="0" dirty="0" smtClean="0"/>
              <a:t> to </a:t>
            </a:r>
            <a:r>
              <a:rPr lang="es-ES" baseline="0" dirty="0" err="1" smtClean="0"/>
              <a:t>treatment</a:t>
            </a:r>
            <a:r>
              <a:rPr lang="es-ES" baseline="0" dirty="0" smtClean="0"/>
              <a:t>, </a:t>
            </a:r>
            <a:r>
              <a:rPr lang="es-ES" baseline="0" dirty="0" err="1" smtClean="0"/>
              <a:t>allow</a:t>
            </a:r>
            <a:r>
              <a:rPr lang="es-ES" baseline="0" dirty="0" smtClean="0"/>
              <a:t> </a:t>
            </a:r>
            <a:r>
              <a:rPr lang="es-ES" baseline="0" dirty="0" err="1" smtClean="0"/>
              <a:t>us</a:t>
            </a:r>
            <a:r>
              <a:rPr lang="es-ES" baseline="0" dirty="0" smtClean="0"/>
              <a:t> to </a:t>
            </a:r>
            <a:r>
              <a:rPr lang="es-ES" baseline="0" dirty="0" err="1" smtClean="0"/>
              <a:t>isolate</a:t>
            </a:r>
            <a:r>
              <a:rPr lang="es-ES" baseline="0" dirty="0" smtClean="0"/>
              <a:t> </a:t>
            </a:r>
            <a:r>
              <a:rPr lang="es-ES" baseline="0" dirty="0" err="1" smtClean="0"/>
              <a:t>the</a:t>
            </a:r>
            <a:r>
              <a:rPr lang="es-ES" baseline="0" dirty="0" smtClean="0"/>
              <a:t> </a:t>
            </a:r>
            <a:r>
              <a:rPr lang="es-ES" baseline="0" dirty="0" err="1" smtClean="0"/>
              <a:t>effect</a:t>
            </a:r>
            <a:r>
              <a:rPr lang="es-ES" baseline="0" dirty="0" smtClean="0"/>
              <a:t> of </a:t>
            </a:r>
            <a:r>
              <a:rPr lang="es-ES" baseline="0" dirty="0" err="1" smtClean="0"/>
              <a:t>treatment</a:t>
            </a:r>
            <a:r>
              <a:rPr lang="es-ES" baseline="0" dirty="0" smtClean="0"/>
              <a:t>.  </a:t>
            </a:r>
            <a:endParaRPr lang="nb-NO" dirty="0" smtClean="0"/>
          </a:p>
          <a:p>
            <a:endParaRPr lang="nb-NO" dirty="0"/>
          </a:p>
        </p:txBody>
      </p:sp>
      <p:sp>
        <p:nvSpPr>
          <p:cNvPr id="4" name="Slide Number Placeholder 3"/>
          <p:cNvSpPr>
            <a:spLocks noGrp="1"/>
          </p:cNvSpPr>
          <p:nvPr>
            <p:ph type="sldNum" sz="quarter" idx="10"/>
          </p:nvPr>
        </p:nvSpPr>
        <p:spPr/>
        <p:txBody>
          <a:bodyPr/>
          <a:lstStyle/>
          <a:p>
            <a:fld id="{EA72985F-36CD-4D87-8C89-674A558E8057}" type="slidenum">
              <a:rPr lang="en-US" smtClean="0"/>
              <a:t>15</a:t>
            </a:fld>
            <a:endParaRPr lang="en-US"/>
          </a:p>
        </p:txBody>
      </p:sp>
    </p:spTree>
    <p:extLst>
      <p:ext uri="{BB962C8B-B14F-4D97-AF65-F5344CB8AC3E}">
        <p14:creationId xmlns:p14="http://schemas.microsoft.com/office/powerpoint/2010/main" val="2630658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lang="es-ES" dirty="0" err="1" smtClean="0"/>
              <a:t>The</a:t>
            </a:r>
            <a:r>
              <a:rPr lang="es-ES" dirty="0" smtClean="0"/>
              <a:t> LLN </a:t>
            </a:r>
            <a:r>
              <a:rPr lang="es-ES" dirty="0" err="1" smtClean="0"/>
              <a:t>implies</a:t>
            </a:r>
            <a:r>
              <a:rPr lang="es-ES" baseline="0" dirty="0" smtClean="0"/>
              <a:t> </a:t>
            </a:r>
            <a:r>
              <a:rPr lang="es-ES" baseline="0" dirty="0" err="1" smtClean="0"/>
              <a:t>that</a:t>
            </a:r>
            <a:r>
              <a:rPr lang="es-ES" baseline="0" dirty="0" smtClean="0"/>
              <a:t> </a:t>
            </a:r>
            <a:r>
              <a:rPr lang="es-ES" baseline="0" dirty="0" err="1" smtClean="0"/>
              <a:t>when</a:t>
            </a:r>
            <a:r>
              <a:rPr lang="es-ES" baseline="0" dirty="0" smtClean="0"/>
              <a:t> </a:t>
            </a:r>
            <a:r>
              <a:rPr lang="es-ES" baseline="0" dirty="0" err="1" smtClean="0"/>
              <a:t>the</a:t>
            </a:r>
            <a:r>
              <a:rPr lang="es-ES" baseline="0" dirty="0" smtClean="0"/>
              <a:t> </a:t>
            </a:r>
            <a:r>
              <a:rPr lang="es-ES" baseline="0" dirty="0" err="1" smtClean="0"/>
              <a:t>sample</a:t>
            </a:r>
            <a:r>
              <a:rPr lang="es-ES" baseline="0" dirty="0" smtClean="0"/>
              <a:t> </a:t>
            </a:r>
            <a:r>
              <a:rPr lang="es-ES" baseline="0" dirty="0" err="1" smtClean="0"/>
              <a:t>is</a:t>
            </a:r>
            <a:r>
              <a:rPr lang="es-ES" baseline="0" dirty="0" smtClean="0"/>
              <a:t> </a:t>
            </a:r>
            <a:r>
              <a:rPr lang="es-ES" baseline="0" dirty="0" err="1" smtClean="0"/>
              <a:t>sufficiently</a:t>
            </a:r>
            <a:r>
              <a:rPr lang="es-ES" baseline="0" dirty="0" smtClean="0"/>
              <a:t> </a:t>
            </a:r>
            <a:r>
              <a:rPr lang="es-ES" baseline="0" dirty="0" err="1" smtClean="0"/>
              <a:t>large</a:t>
            </a:r>
            <a:r>
              <a:rPr lang="es-ES" baseline="0" dirty="0" smtClean="0"/>
              <a:t>, </a:t>
            </a:r>
            <a:r>
              <a:rPr lang="es-ES" baseline="0" dirty="0" err="1" smtClean="0"/>
              <a:t>the</a:t>
            </a:r>
            <a:r>
              <a:rPr lang="es-ES" baseline="0" dirty="0" smtClean="0"/>
              <a:t> </a:t>
            </a:r>
            <a:r>
              <a:rPr lang="es-ES" baseline="0" dirty="0" err="1" smtClean="0"/>
              <a:t>properties</a:t>
            </a:r>
            <a:r>
              <a:rPr lang="es-ES" baseline="0" dirty="0" smtClean="0"/>
              <a:t> (</a:t>
            </a:r>
            <a:r>
              <a:rPr lang="es-ES" baseline="0" dirty="0" err="1" smtClean="0"/>
              <a:t>distribution</a:t>
            </a:r>
            <a:r>
              <a:rPr lang="es-ES" baseline="0" dirty="0" smtClean="0"/>
              <a:t>) of </a:t>
            </a:r>
            <a:r>
              <a:rPr lang="es-ES" baseline="0" dirty="0" err="1" smtClean="0"/>
              <a:t>the</a:t>
            </a:r>
            <a:r>
              <a:rPr lang="es-ES" baseline="0" dirty="0" smtClean="0"/>
              <a:t> </a:t>
            </a:r>
            <a:r>
              <a:rPr lang="es-ES" baseline="0" dirty="0" err="1" smtClean="0"/>
              <a:t>sample</a:t>
            </a:r>
            <a:r>
              <a:rPr lang="es-ES" baseline="0" dirty="0" smtClean="0"/>
              <a:t> </a:t>
            </a:r>
            <a:r>
              <a:rPr lang="es-ES" baseline="0" dirty="0" err="1" smtClean="0"/>
              <a:t>closely</a:t>
            </a:r>
            <a:r>
              <a:rPr lang="es-ES" baseline="0" dirty="0" smtClean="0"/>
              <a:t> resemble </a:t>
            </a:r>
            <a:r>
              <a:rPr lang="es-ES" baseline="0" dirty="0" err="1" smtClean="0"/>
              <a:t>those</a:t>
            </a:r>
            <a:r>
              <a:rPr lang="es-ES" baseline="0" dirty="0" smtClean="0"/>
              <a:t> of </a:t>
            </a:r>
            <a:r>
              <a:rPr lang="es-ES" baseline="0" dirty="0" err="1" smtClean="0"/>
              <a:t>the</a:t>
            </a:r>
            <a:r>
              <a:rPr lang="es-ES" baseline="0" dirty="0" smtClean="0"/>
              <a:t> </a:t>
            </a:r>
            <a:r>
              <a:rPr lang="es-ES" baseline="0" dirty="0" err="1" smtClean="0"/>
              <a:t>population</a:t>
            </a:r>
            <a:r>
              <a:rPr lang="es-ES" baseline="0" dirty="0" smtClean="0"/>
              <a:t>. </a:t>
            </a:r>
            <a:r>
              <a:rPr lang="es-ES" baseline="0" dirty="0" err="1" smtClean="0"/>
              <a:t>This</a:t>
            </a:r>
            <a:r>
              <a:rPr lang="es-ES" baseline="0" dirty="0" smtClean="0"/>
              <a:t>, in </a:t>
            </a:r>
            <a:r>
              <a:rPr lang="es-ES" baseline="0" dirty="0" err="1" smtClean="0"/>
              <a:t>combination</a:t>
            </a:r>
            <a:r>
              <a:rPr lang="es-ES" baseline="0" dirty="0" smtClean="0"/>
              <a:t> </a:t>
            </a:r>
            <a:r>
              <a:rPr lang="es-ES" baseline="0" dirty="0" err="1" smtClean="0"/>
              <a:t>with</a:t>
            </a:r>
            <a:r>
              <a:rPr lang="es-ES" baseline="0" dirty="0" smtClean="0"/>
              <a:t> </a:t>
            </a:r>
            <a:r>
              <a:rPr lang="es-ES" baseline="0" dirty="0" err="1" smtClean="0"/>
              <a:t>random</a:t>
            </a:r>
            <a:r>
              <a:rPr lang="es-ES" baseline="0" dirty="0" smtClean="0"/>
              <a:t> </a:t>
            </a:r>
            <a:r>
              <a:rPr lang="es-ES" baseline="0" dirty="0" err="1" smtClean="0"/>
              <a:t>assignment</a:t>
            </a:r>
            <a:r>
              <a:rPr lang="es-ES" baseline="0" dirty="0" smtClean="0"/>
              <a:t> to </a:t>
            </a:r>
            <a:r>
              <a:rPr lang="es-ES" baseline="0" dirty="0" err="1" smtClean="0"/>
              <a:t>treatment</a:t>
            </a:r>
            <a:r>
              <a:rPr lang="es-ES" baseline="0" dirty="0" smtClean="0"/>
              <a:t>, </a:t>
            </a:r>
            <a:r>
              <a:rPr lang="es-ES" baseline="0" dirty="0" err="1" smtClean="0"/>
              <a:t>allow</a:t>
            </a:r>
            <a:r>
              <a:rPr lang="es-ES" baseline="0" dirty="0" smtClean="0"/>
              <a:t> </a:t>
            </a:r>
            <a:r>
              <a:rPr lang="es-ES" baseline="0" dirty="0" err="1" smtClean="0"/>
              <a:t>us</a:t>
            </a:r>
            <a:r>
              <a:rPr lang="es-ES" baseline="0" dirty="0" smtClean="0"/>
              <a:t> to </a:t>
            </a:r>
            <a:r>
              <a:rPr lang="es-ES" baseline="0" dirty="0" err="1" smtClean="0"/>
              <a:t>isolate</a:t>
            </a:r>
            <a:r>
              <a:rPr lang="es-ES" baseline="0" dirty="0" smtClean="0"/>
              <a:t> </a:t>
            </a:r>
            <a:r>
              <a:rPr lang="es-ES" baseline="0" dirty="0" err="1" smtClean="0"/>
              <a:t>the</a:t>
            </a:r>
            <a:r>
              <a:rPr lang="es-ES" baseline="0" dirty="0" smtClean="0"/>
              <a:t> </a:t>
            </a:r>
            <a:r>
              <a:rPr lang="es-ES" baseline="0" dirty="0" err="1" smtClean="0"/>
              <a:t>effect</a:t>
            </a:r>
            <a:r>
              <a:rPr lang="es-ES" baseline="0" dirty="0" smtClean="0"/>
              <a:t> of </a:t>
            </a:r>
            <a:r>
              <a:rPr lang="es-ES" baseline="0" dirty="0" err="1" smtClean="0"/>
              <a:t>treatment</a:t>
            </a:r>
            <a:r>
              <a:rPr lang="es-ES" baseline="0" dirty="0" smtClean="0"/>
              <a:t>.  </a:t>
            </a:r>
            <a:endParaRPr lang="nb-NO" dirty="0" smtClean="0"/>
          </a:p>
          <a:p>
            <a:endParaRPr lang="nb-NO" dirty="0"/>
          </a:p>
        </p:txBody>
      </p:sp>
      <p:sp>
        <p:nvSpPr>
          <p:cNvPr id="4" name="Slide Number Placeholder 3"/>
          <p:cNvSpPr>
            <a:spLocks noGrp="1"/>
          </p:cNvSpPr>
          <p:nvPr>
            <p:ph type="sldNum" sz="quarter" idx="10"/>
          </p:nvPr>
        </p:nvSpPr>
        <p:spPr/>
        <p:txBody>
          <a:bodyPr/>
          <a:lstStyle/>
          <a:p>
            <a:fld id="{EA72985F-36CD-4D87-8C89-674A558E8057}" type="slidenum">
              <a:rPr lang="en-US" smtClean="0"/>
              <a:t>16</a:t>
            </a:fld>
            <a:endParaRPr lang="en-US"/>
          </a:p>
        </p:txBody>
      </p:sp>
    </p:spTree>
    <p:extLst>
      <p:ext uri="{BB962C8B-B14F-4D97-AF65-F5344CB8AC3E}">
        <p14:creationId xmlns:p14="http://schemas.microsoft.com/office/powerpoint/2010/main" val="301395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smtClean="0"/>
              <a:t>Why</a:t>
            </a:r>
            <a:r>
              <a:rPr lang="nb-NO" dirty="0" smtClean="0"/>
              <a:t>: </a:t>
            </a:r>
          </a:p>
          <a:p>
            <a:r>
              <a:rPr lang="nb-NO" dirty="0" err="1" smtClean="0"/>
              <a:t>Selection</a:t>
            </a:r>
            <a:r>
              <a:rPr lang="nb-NO" dirty="0" smtClean="0"/>
              <a:t> bias</a:t>
            </a:r>
          </a:p>
          <a:p>
            <a:r>
              <a:rPr lang="nb-NO" dirty="0" err="1" smtClean="0"/>
              <a:t>Unobservable</a:t>
            </a:r>
            <a:r>
              <a:rPr lang="nb-NO" baseline="0" dirty="0" smtClean="0"/>
              <a:t> variables</a:t>
            </a:r>
          </a:p>
          <a:p>
            <a:r>
              <a:rPr lang="nb-NO" baseline="0" dirty="0" smtClean="0"/>
              <a:t>If </a:t>
            </a:r>
            <a:r>
              <a:rPr lang="nb-NO" baseline="0" dirty="0" err="1" smtClean="0"/>
              <a:t>observable</a:t>
            </a:r>
            <a:r>
              <a:rPr lang="nb-NO" baseline="0" dirty="0" smtClean="0"/>
              <a:t> variables -&gt; </a:t>
            </a:r>
            <a:r>
              <a:rPr lang="nb-NO" dirty="0" smtClean="0"/>
              <a:t>Control variables – </a:t>
            </a:r>
            <a:r>
              <a:rPr lang="nb-NO" dirty="0" err="1" smtClean="0"/>
              <a:t>refer</a:t>
            </a:r>
            <a:r>
              <a:rPr lang="nb-NO" baseline="0" dirty="0" smtClean="0"/>
              <a:t> to </a:t>
            </a:r>
            <a:r>
              <a:rPr lang="nb-NO" baseline="0" dirty="0" err="1" smtClean="0"/>
              <a:t>next</a:t>
            </a:r>
            <a:r>
              <a:rPr lang="nb-NO" baseline="0" dirty="0" smtClean="0"/>
              <a:t> </a:t>
            </a:r>
            <a:r>
              <a:rPr lang="nb-NO" baseline="0" dirty="0" err="1" smtClean="0"/>
              <a:t>lecture</a:t>
            </a:r>
            <a:r>
              <a:rPr lang="nb-NO" baseline="0" dirty="0" smtClean="0"/>
              <a:t> </a:t>
            </a:r>
            <a:r>
              <a:rPr lang="nb-NO" baseline="0" dirty="0" err="1" smtClean="0"/>
              <a:t>on</a:t>
            </a:r>
            <a:r>
              <a:rPr lang="nb-NO" baseline="0" dirty="0" smtClean="0"/>
              <a:t> </a:t>
            </a:r>
            <a:r>
              <a:rPr lang="nb-NO" baseline="0" dirty="0" err="1" smtClean="0"/>
              <a:t>regression</a:t>
            </a:r>
            <a:r>
              <a:rPr lang="nb-NO" baseline="0" dirty="0" smtClean="0"/>
              <a:t> </a:t>
            </a:r>
            <a:r>
              <a:rPr lang="nb-NO" baseline="0" dirty="0" err="1" smtClean="0"/>
              <a:t>analysis</a:t>
            </a:r>
            <a:r>
              <a:rPr lang="nb-NO" baseline="0" dirty="0" smtClean="0"/>
              <a:t> (?)</a:t>
            </a:r>
          </a:p>
          <a:p>
            <a:endParaRPr lang="nb-NO" baseline="0" dirty="0" smtClean="0"/>
          </a:p>
          <a:p>
            <a:r>
              <a:rPr lang="nb-NO" baseline="0" dirty="0" err="1" smtClean="0"/>
              <a:t>Examples</a:t>
            </a:r>
            <a:r>
              <a:rPr lang="nb-NO" baseline="0" dirty="0" smtClean="0"/>
              <a:t> from Isas </a:t>
            </a:r>
            <a:r>
              <a:rPr lang="nb-NO" baseline="0" dirty="0" err="1" smtClean="0"/>
              <a:t>experimental</a:t>
            </a:r>
            <a:r>
              <a:rPr lang="nb-NO" baseline="0" dirty="0" smtClean="0"/>
              <a:t> design slides</a:t>
            </a:r>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17</a:t>
            </a:fld>
            <a:endParaRPr lang="en-US"/>
          </a:p>
        </p:txBody>
      </p:sp>
    </p:spTree>
    <p:extLst>
      <p:ext uri="{BB962C8B-B14F-4D97-AF65-F5344CB8AC3E}">
        <p14:creationId xmlns:p14="http://schemas.microsoft.com/office/powerpoint/2010/main" val="177073530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svg"/><Relationship Id="rId9" Type="http://schemas.openxmlformats.org/officeDocument/2006/relationships/image" Target="../media/image10.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7.png"/><Relationship Id="rId9" Type="http://schemas.openxmlformats.org/officeDocument/2006/relationships/image" Target="../media/image10.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12.svg"/><Relationship Id="rId11" Type="http://schemas.openxmlformats.org/officeDocument/2006/relationships/image" Target="../media/image9.png"/><Relationship Id="rId5" Type="http://schemas.openxmlformats.org/officeDocument/2006/relationships/image" Target="../media/image7.png"/><Relationship Id="rId10" Type="http://schemas.openxmlformats.org/officeDocument/2006/relationships/image" Target="../media/image10.svg"/><Relationship Id="rId4" Type="http://schemas.openxmlformats.org/officeDocument/2006/relationships/image" Target="../media/image5.svg"/><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2.svg"/><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10.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page UiO Pictur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E962FF3-951D-4441-9C7D-501471E5888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smtClean="0"/>
              <a:t>Click icon to add picture</a:t>
            </a:r>
            <a:endParaRPr lang="en-US"/>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7" name="Text Placeholder 10" descr="Logo university of oslo">
            <a:extLst>
              <a:ext uri="{FF2B5EF4-FFF2-40B4-BE49-F238E27FC236}">
                <a16:creationId xmlns:a16="http://schemas.microsoft.com/office/drawing/2014/main" id="{D507B65A-1446-438E-8EA0-9FE60E124E9F}"/>
              </a:ext>
            </a:extLst>
          </p:cNvPr>
          <p:cNvSpPr>
            <a:spLocks noGrp="1"/>
          </p:cNvSpPr>
          <p:nvPr>
            <p:ph type="body" sz="quarter" idx="21" hasCustomPrompt="1"/>
          </p:nvPr>
        </p:nvSpPr>
        <p:spPr>
          <a:xfrm>
            <a:off x="0" y="0"/>
            <a:ext cx="4831492" cy="1742304"/>
          </a:xfrm>
          <a:blipFill>
            <a:blip r:embed="rId3">
              <a:extLst>
                <a:ext uri="{96DAC541-7B7A-43D3-8B79-37D633B846F1}">
                  <asvg:svgBlip xmlns:asvg="http://schemas.microsoft.com/office/drawing/2016/SVG/main" xmlns="" r:embed="rId4"/>
                </a:ext>
              </a:extLst>
            </a:blip>
            <a:stretch>
              <a:fillRect l="-35120" t="-97139" r="-37750" b="-104461"/>
            </a:stretch>
          </a:blipFill>
        </p:spPr>
        <p:txBody>
          <a:bodyPr/>
          <a:lstStyle>
            <a:lvl1pPr marL="0" indent="0">
              <a:buNone/>
              <a:defRPr/>
            </a:lvl1pPr>
          </a:lstStyle>
          <a:p>
            <a:pPr lvl="0"/>
            <a:r>
              <a:rPr lang="nb-NO" dirty="0"/>
              <a:t> </a:t>
            </a:r>
            <a:endParaRPr lang="en-US" dirty="0"/>
          </a:p>
        </p:txBody>
      </p:sp>
      <p:sp>
        <p:nvSpPr>
          <p:cNvPr id="26" name="Title 1">
            <a:extLst>
              <a:ext uri="{FF2B5EF4-FFF2-40B4-BE49-F238E27FC236}">
                <a16:creationId xmlns:a16="http://schemas.microsoft.com/office/drawing/2014/main" id="{DC827CE2-8409-4B09-A9E5-74716A2BA2A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smtClean="0"/>
              <a:t>Click to edit Master title style</a:t>
            </a:r>
            <a:endParaRPr lang="en-US" dirty="0"/>
          </a:p>
        </p:txBody>
      </p:sp>
      <p:sp>
        <p:nvSpPr>
          <p:cNvPr id="10" name="Subtitle 2">
            <a:extLst>
              <a:ext uri="{FF2B5EF4-FFF2-40B4-BE49-F238E27FC236}">
                <a16:creationId xmlns:a16="http://schemas.microsoft.com/office/drawing/2014/main" id="{E288C350-F124-4154-A973-DDEFBC6E46B5}"/>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err="1"/>
              <a:t>Name</a:t>
            </a:r>
            <a:r>
              <a:rPr lang="nb-NO" noProof="0" dirty="0"/>
              <a:t> </a:t>
            </a:r>
            <a:r>
              <a:rPr lang="nb-NO" noProof="0" dirty="0" err="1"/>
              <a:t>Surname</a:t>
            </a:r>
            <a:endParaRPr lang="nb-NO" noProof="0" dirty="0"/>
          </a:p>
        </p:txBody>
      </p:sp>
      <p:sp>
        <p:nvSpPr>
          <p:cNvPr id="8" name="Text Placeholder 8">
            <a:extLst>
              <a:ext uri="{FF2B5EF4-FFF2-40B4-BE49-F238E27FC236}">
                <a16:creationId xmlns:a16="http://schemas.microsoft.com/office/drawing/2014/main" id="{B149F7A2-35A5-48A0-ADD9-71827D046022}"/>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err="1"/>
              <a:t>Title</a:t>
            </a:r>
            <a:endParaRPr lang="en-US" dirty="0"/>
          </a:p>
        </p:txBody>
      </p:sp>
      <p:sp>
        <p:nvSpPr>
          <p:cNvPr id="9" name="Text Placeholder 8">
            <a:extLst>
              <a:ext uri="{FF2B5EF4-FFF2-40B4-BE49-F238E27FC236}">
                <a16:creationId xmlns:a16="http://schemas.microsoft.com/office/drawing/2014/main" id="{6F7A7B3C-D68C-4449-B852-7B677FBDD458}"/>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21" name="Text Placeholder 4" descr="UiO segl">
            <a:extLst>
              <a:ext uri="{FF2B5EF4-FFF2-40B4-BE49-F238E27FC236}">
                <a16:creationId xmlns:a16="http://schemas.microsoft.com/office/drawing/2014/main" id="{D397E638-588F-47C4-8318-DB30D79BCF62}"/>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xmlns="" r:embed="rId6"/>
                </a:ext>
              </a:extLst>
            </a:blip>
            <a:stretch>
              <a:fillRect/>
            </a:stretch>
          </a:blipFill>
        </p:spPr>
        <p:txBody>
          <a:bodyPr/>
          <a:lstStyle>
            <a:lvl1pPr>
              <a:buNone/>
              <a:defRPr sz="100"/>
            </a:lvl1pPr>
          </a:lstStyle>
          <a:p>
            <a:pPr lvl="0"/>
            <a:r>
              <a:rPr lang="nb-NO" dirty="0"/>
              <a:t> </a:t>
            </a:r>
            <a:endParaRPr lang="en-US" dirty="0"/>
          </a:p>
        </p:txBody>
      </p:sp>
      <p:sp>
        <p:nvSpPr>
          <p:cNvPr id="14" name="addin_colorbox" hidden="1">
            <a:extLst>
              <a:ext uri="{FF2B5EF4-FFF2-40B4-BE49-F238E27FC236}">
                <a16:creationId xmlns:a16="http://schemas.microsoft.com/office/drawing/2014/main" id="{B34046E2-E0A0-4315-9411-04EBA19D54DA}"/>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EB9E8B29-78FF-422D-B648-7D4F0D403082}"/>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918F58FB-9B03-413E-989C-AE087C74A791}"/>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16BC30A-E2A3-4BB3-8175-D14FBA97BB4A}"/>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189797EA-4203-48ED-9B9C-9481B1311A5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0" name="addin_logo" hidden="1">
            <a:extLst>
              <a:ext uri="{FF2B5EF4-FFF2-40B4-BE49-F238E27FC236}">
                <a16:creationId xmlns:a16="http://schemas.microsoft.com/office/drawing/2014/main" id="{D3C84601-A4D0-4B48-876F-9DC17367A2A1}"/>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2" name="logo_hvit" descr="UiO segl" hidden="1">
            <a:extLst>
              <a:ext uri="{FF2B5EF4-FFF2-40B4-BE49-F238E27FC236}">
                <a16:creationId xmlns:a16="http://schemas.microsoft.com/office/drawing/2014/main" id="{9312E79A-63CD-41D4-8EA6-B9BD7EBEEAD2}"/>
              </a:ext>
            </a:extLst>
          </p:cNvPr>
          <p:cNvPicPr>
            <a:picLocks noChangeAspect="1"/>
          </p:cNvPicPr>
          <p:nvPr userDrawn="1"/>
        </p:nvPicPr>
        <p:blipFill>
          <a:blip r:embed="rId7">
            <a:extLst>
              <a:ext uri="{96DAC541-7B7A-43D3-8B79-37D633B846F1}">
                <asvg:svgBlip xmlns:asvg="http://schemas.microsoft.com/office/drawing/2016/SVG/main" xmlns="" r:embed="rId6"/>
              </a:ext>
            </a:extLst>
          </a:blip>
          <a:stretch>
            <a:fillRect/>
          </a:stretch>
        </p:blipFill>
        <p:spPr>
          <a:xfrm>
            <a:off x="10785613" y="5457092"/>
            <a:ext cx="1025436" cy="1025436"/>
          </a:xfrm>
          <a:prstGeom prst="rect">
            <a:avLst/>
          </a:prstGeom>
        </p:spPr>
      </p:pic>
      <p:pic>
        <p:nvPicPr>
          <p:cNvPr id="23" name="logo_sort" descr="UiO segl" hidden="1">
            <a:extLst>
              <a:ext uri="{FF2B5EF4-FFF2-40B4-BE49-F238E27FC236}">
                <a16:creationId xmlns:a16="http://schemas.microsoft.com/office/drawing/2014/main" id="{CCD2A0AF-6987-472B-AB0A-FE4E51B298B4}"/>
              </a:ext>
            </a:extLst>
          </p:cNvPr>
          <p:cNvPicPr>
            <a:picLocks noChangeAspect="1"/>
          </p:cNvPicPr>
          <p:nvPr userDrawn="1"/>
        </p:nvPicPr>
        <p:blipFill>
          <a:blip r:embed="rId8">
            <a:extLst>
              <a:ext uri="{96DAC541-7B7A-43D3-8B79-37D633B846F1}">
                <asvg:svgBlip xmlns:asvg="http://schemas.microsoft.com/office/drawing/2016/SVG/main" xmlns="" r:embed="rId9"/>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FD548E61-D022-4178-8722-46839AB856D2}"/>
              </a:ext>
            </a:extLst>
          </p:cNvPr>
          <p:cNvSpPr/>
          <p:nvPr userDrawn="1"/>
        </p:nvSpPr>
        <p:spPr>
          <a:xfrm>
            <a:off x="152400" y="-13141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Tree>
    <p:extLst>
      <p:ext uri="{BB962C8B-B14F-4D97-AF65-F5344CB8AC3E}">
        <p14:creationId xmlns:p14="http://schemas.microsoft.com/office/powerpoint/2010/main" val="3446592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 page Institute Highlighted Titl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25" name="Picture Placeholder 2">
            <a:extLst>
              <a:ext uri="{FF2B5EF4-FFF2-40B4-BE49-F238E27FC236}">
                <a16:creationId xmlns:a16="http://schemas.microsoft.com/office/drawing/2014/main" id="{B080593B-46D5-4272-829F-0AB9BB0A72E9}"/>
              </a:ext>
            </a:extLst>
          </p:cNvPr>
          <p:cNvSpPr>
            <a:spLocks noGrp="1"/>
          </p:cNvSpPr>
          <p:nvPr>
            <p:ph type="pic" sz="quarter" idx="20"/>
          </p:nvPr>
        </p:nvSpPr>
        <p:spPr>
          <a:xfrm>
            <a:off x="6209880" y="0"/>
            <a:ext cx="5982120" cy="6858000"/>
          </a:xfrm>
          <a:prstGeom prst="rect">
            <a:avLst/>
          </a:prstGeom>
        </p:spPr>
        <p:txBody>
          <a:bodyPr lIns="0" tIns="0" rIns="0" bIns="0"/>
          <a:lstStyle/>
          <a:p>
            <a:r>
              <a:rPr lang="en-US" smtClean="0"/>
              <a:t>Click icon to add picture</a:t>
            </a:r>
            <a:endParaRPr lang="en-US"/>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noProof="0" dirty="0"/>
              <a:t>Choose faculty from the drop-down menu</a:t>
            </a:r>
          </a:p>
        </p:txBody>
      </p:sp>
      <p:sp>
        <p:nvSpPr>
          <p:cNvPr id="27" name="Text Placeholder 4">
            <a:extLst>
              <a:ext uri="{FF2B5EF4-FFF2-40B4-BE49-F238E27FC236}">
                <a16:creationId xmlns:a16="http://schemas.microsoft.com/office/drawing/2014/main" id="{05359BE4-B9E6-44C9-994B-4B43BA31858B}"/>
              </a:ext>
            </a:extLst>
          </p:cNvPr>
          <p:cNvSpPr>
            <a:spLocks noGrp="1"/>
          </p:cNvSpPr>
          <p:nvPr>
            <p:ph type="body" sz="quarter" idx="21" hasCustomPrompt="1"/>
          </p:nvPr>
        </p:nvSpPr>
        <p:spPr>
          <a:xfrm>
            <a:off x="379038" y="653143"/>
            <a:ext cx="5075367" cy="1204686"/>
          </a:xfrm>
        </p:spPr>
        <p:txBody>
          <a:bodyPr/>
          <a:lstStyle>
            <a:lvl1pPr marL="0" indent="0">
              <a:buNone/>
              <a:defRPr lang="en-US" sz="2000" kern="1200" dirty="0">
                <a:solidFill>
                  <a:schemeClr val="tx1"/>
                </a:solidFill>
                <a:latin typeface="+mj-lt"/>
                <a:ea typeface="+mj-ea"/>
                <a:cs typeface="+mj-cs"/>
              </a:defRPr>
            </a:lvl1pPr>
          </a:lstStyle>
          <a:p>
            <a:pPr lvl="0"/>
            <a:r>
              <a:rPr lang="nb-NO" dirty="0" err="1"/>
              <a:t>Name</a:t>
            </a:r>
            <a:r>
              <a:rPr lang="nb-NO" dirty="0"/>
              <a:t> </a:t>
            </a:r>
            <a:r>
              <a:rPr lang="nb-NO" dirty="0" err="1"/>
              <a:t>of</a:t>
            </a:r>
            <a:r>
              <a:rPr lang="nb-NO" dirty="0"/>
              <a:t> </a:t>
            </a:r>
            <a:r>
              <a:rPr lang="nb-NO" dirty="0" err="1"/>
              <a:t>department</a:t>
            </a:r>
            <a:endParaRPr lang="en-US" dirty="0"/>
          </a:p>
        </p:txBody>
      </p:sp>
      <p:sp>
        <p:nvSpPr>
          <p:cNvPr id="7" name="Text Placeholder 6">
            <a:extLst>
              <a:ext uri="{FF2B5EF4-FFF2-40B4-BE49-F238E27FC236}">
                <a16:creationId xmlns:a16="http://schemas.microsoft.com/office/drawing/2014/main" id="{8B8A0E4F-1BA9-45F5-9553-E579F5F1C2D8}"/>
              </a:ext>
            </a:extLst>
          </p:cNvPr>
          <p:cNvSpPr>
            <a:spLocks noGrp="1"/>
          </p:cNvSpPr>
          <p:nvPr>
            <p:ph type="body" sz="quarter" idx="19"/>
          </p:nvPr>
        </p:nvSpPr>
        <p:spPr>
          <a:xfrm>
            <a:off x="379039" y="2302849"/>
            <a:ext cx="5080128" cy="1702414"/>
          </a:xfrm>
        </p:spPr>
        <p:txBody>
          <a:bodyPr/>
          <a:lstStyle>
            <a:lvl1pPr marL="0" indent="0">
              <a:buNone/>
              <a:defRPr sz="4500"/>
            </a:lvl1pPr>
          </a:lstStyle>
          <a:p>
            <a:pPr lvl="0"/>
            <a:r>
              <a:rPr lang="en-US" smtClean="0"/>
              <a:t>Edit Master text styles</a:t>
            </a:r>
          </a:p>
        </p:txBody>
      </p:sp>
      <p:sp>
        <p:nvSpPr>
          <p:cNvPr id="18" name="Text Placeholder 8">
            <a:extLst>
              <a:ext uri="{FF2B5EF4-FFF2-40B4-BE49-F238E27FC236}">
                <a16:creationId xmlns:a16="http://schemas.microsoft.com/office/drawing/2014/main" id="{C050759A-54F8-4B19-AC2D-397DFB40B4A8}"/>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B79C2EEB-4BAB-4FD9-8D75-49062C66009B}"/>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D54445F3-3566-4B75-AA9E-13D05C023D30}"/>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 name="Graphic 1" descr="UiO segl">
            <a:extLst>
              <a:ext uri="{FF2B5EF4-FFF2-40B4-BE49-F238E27FC236}">
                <a16:creationId xmlns:a16="http://schemas.microsoft.com/office/drawing/2014/main" id="{6161745A-C000-4B1A-BBF6-1904AA5E4F9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6" name="Picture 25"/>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2963172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0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smtClean="0"/>
              <a:t>Click to edit Master title style</a:t>
            </a:r>
            <a:endParaRPr lang="nb-NO" noProof="0" dirty="0"/>
          </a:p>
        </p:txBody>
      </p:sp>
      <p:sp>
        <p:nvSpPr>
          <p:cNvPr id="9" name="Text Placeholder 8">
            <a:extLst>
              <a:ext uri="{FF2B5EF4-FFF2-40B4-BE49-F238E27FC236}">
                <a16:creationId xmlns:a16="http://schemas.microsoft.com/office/drawing/2014/main" id="{4F5D4F5D-6A45-4660-B498-EC62A1753CA4}"/>
              </a:ext>
            </a:extLst>
          </p:cNvPr>
          <p:cNvSpPr>
            <a:spLocks noGrp="1"/>
          </p:cNvSpPr>
          <p:nvPr>
            <p:ph type="body" sz="quarter" idx="13" hasCustomPrompt="1"/>
          </p:nvPr>
        </p:nvSpPr>
        <p:spPr>
          <a:xfrm>
            <a:off x="6002667" y="1768008"/>
            <a:ext cx="5806400" cy="4351338"/>
          </a:xfrm>
          <a:prstGeom prst="rect">
            <a:avLst/>
          </a:prstGeom>
        </p:spPr>
        <p:txBody>
          <a:bodyPr lIns="0" tIns="0" rIns="0" bIns="0"/>
          <a:lstStyle>
            <a:lvl1pPr marL="0" indent="0" algn="l">
              <a:lnSpc>
                <a:spcPct val="100000"/>
              </a:lnSpc>
              <a:spcBef>
                <a:spcPts val="0"/>
              </a:spcBef>
              <a:spcAft>
                <a:spcPts val="0"/>
              </a:spcAft>
              <a:buClrTx/>
              <a:buFontTx/>
              <a:buNone/>
              <a:defRPr sz="4501" b="0" i="0" u="none" cap="none">
                <a:solidFill>
                  <a:srgbClr val="000000"/>
                </a:solidFill>
                <a:latin typeface="+mn-lt"/>
              </a:defRPr>
            </a:lvl1pPr>
            <a:lvl2pPr marL="0" indent="0" algn="l">
              <a:lnSpc>
                <a:spcPct val="100000"/>
              </a:lnSpc>
              <a:spcBef>
                <a:spcPts val="0"/>
              </a:spcBef>
              <a:spcAft>
                <a:spcPts val="0"/>
              </a:spcAft>
              <a:buClrTx/>
              <a:buFontTx/>
              <a:buNone/>
              <a:defRPr sz="4501" b="0" i="0" u="none" cap="none">
                <a:solidFill>
                  <a:srgbClr val="000000"/>
                </a:solidFill>
                <a:latin typeface="+mn-lt"/>
              </a:defRPr>
            </a:lvl2pPr>
            <a:lvl3pPr marL="0" indent="0" algn="l">
              <a:lnSpc>
                <a:spcPct val="100000"/>
              </a:lnSpc>
              <a:spcBef>
                <a:spcPts val="0"/>
              </a:spcBef>
              <a:spcAft>
                <a:spcPts val="0"/>
              </a:spcAft>
              <a:buClrTx/>
              <a:buFontTx/>
              <a:buNone/>
              <a:defRPr sz="4501" b="0" i="0" u="none" cap="none">
                <a:solidFill>
                  <a:srgbClr val="000000"/>
                </a:solidFill>
                <a:latin typeface="+mn-lt"/>
              </a:defRPr>
            </a:lvl3pPr>
            <a:lvl4pPr marL="0" indent="0" algn="l">
              <a:lnSpc>
                <a:spcPct val="100000"/>
              </a:lnSpc>
              <a:spcBef>
                <a:spcPts val="0"/>
              </a:spcBef>
              <a:spcAft>
                <a:spcPts val="0"/>
              </a:spcAft>
              <a:buClrTx/>
              <a:buFontTx/>
              <a:buNone/>
              <a:defRPr sz="4501" b="0" i="0" u="none" cap="none">
                <a:solidFill>
                  <a:srgbClr val="000000"/>
                </a:solidFill>
                <a:latin typeface="+mn-lt"/>
              </a:defRPr>
            </a:lvl4pPr>
          </a:lstStyle>
          <a:p>
            <a:pPr lvl="0"/>
            <a:r>
              <a:rPr lang="nb-NO" dirty="0"/>
              <a:t>Point A</a:t>
            </a:r>
          </a:p>
          <a:p>
            <a:pPr lvl="0"/>
            <a:r>
              <a:rPr lang="nb-NO" dirty="0"/>
              <a:t>Point B</a:t>
            </a:r>
          </a:p>
          <a:p>
            <a:pPr lvl="0"/>
            <a:r>
              <a:rPr lang="nb-NO" dirty="0"/>
              <a:t>Point C</a:t>
            </a:r>
          </a:p>
          <a:p>
            <a:pPr lvl="0"/>
            <a:r>
              <a:rPr lang="nb-NO" dirty="0"/>
              <a:t>Point D</a:t>
            </a:r>
            <a:endParaRPr lang="en-US" dirty="0"/>
          </a:p>
        </p:txBody>
      </p:sp>
      <p:sp>
        <p:nvSpPr>
          <p:cNvPr id="8" name="Slide Number Placeholder 7">
            <a:extLst>
              <a:ext uri="{FF2B5EF4-FFF2-40B4-BE49-F238E27FC236}">
                <a16:creationId xmlns:a16="http://schemas.microsoft.com/office/drawing/2014/main" id="{D8A1E855-477D-41E9-B0F8-7881ED26F55E}"/>
              </a:ext>
            </a:extLst>
          </p:cNvPr>
          <p:cNvSpPr>
            <a:spLocks noGrp="1"/>
          </p:cNvSpPr>
          <p:nvPr>
            <p:ph type="sldNum" sz="quarter" idx="16"/>
          </p:nvPr>
        </p:nvSpPr>
        <p:spPr/>
        <p:txBody>
          <a:bodyPr/>
          <a:lstStyle/>
          <a:p>
            <a:r>
              <a:rPr lang="en-US"/>
              <a:t>Page </a:t>
            </a:r>
            <a:fld id="{5251F420-7306-4E7C-A79E-F31A38F7D392}" type="slidenum">
              <a:rPr lang="en-US" smtClean="0"/>
              <a:pPr/>
              <a:t>‹#›</a:t>
            </a:fld>
            <a:endParaRPr lang="en-US" dirty="0"/>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7905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0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smtClean="0"/>
              <a:t>Click to edit Master title style</a:t>
            </a:r>
            <a:endParaRPr lang="nb-NO" noProof="0"/>
          </a:p>
        </p:txBody>
      </p:sp>
      <p:sp>
        <p:nvSpPr>
          <p:cNvPr id="3" name="Text Placeholder 2">
            <a:extLst>
              <a:ext uri="{FF2B5EF4-FFF2-40B4-BE49-F238E27FC236}">
                <a16:creationId xmlns:a16="http://schemas.microsoft.com/office/drawing/2014/main" id="{49E40B9F-ECB7-4387-A58C-0A496B930AD5}"/>
              </a:ext>
            </a:extLst>
          </p:cNvPr>
          <p:cNvSpPr>
            <a:spLocks noGrp="1"/>
          </p:cNvSpPr>
          <p:nvPr>
            <p:ph type="body" sz="quarter" idx="23" hasCustomPrompt="1"/>
          </p:nvPr>
        </p:nvSpPr>
        <p:spPr>
          <a:xfrm>
            <a:off x="4736716"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A</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9" name="Text Placeholder 2">
            <a:extLst>
              <a:ext uri="{FF2B5EF4-FFF2-40B4-BE49-F238E27FC236}">
                <a16:creationId xmlns:a16="http://schemas.microsoft.com/office/drawing/2014/main" id="{36E426CF-9990-43F5-BE14-226088D8A7BB}"/>
              </a:ext>
            </a:extLst>
          </p:cNvPr>
          <p:cNvSpPr>
            <a:spLocks noGrp="1"/>
          </p:cNvSpPr>
          <p:nvPr>
            <p:ph type="body" sz="quarter" idx="27" hasCustomPrompt="1"/>
          </p:nvPr>
        </p:nvSpPr>
        <p:spPr>
          <a:xfrm>
            <a:off x="8413844" y="881597"/>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B</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20" name="Text Placeholder 2">
            <a:extLst>
              <a:ext uri="{FF2B5EF4-FFF2-40B4-BE49-F238E27FC236}">
                <a16:creationId xmlns:a16="http://schemas.microsoft.com/office/drawing/2014/main" id="{B679225E-A5E2-4DC8-9837-7BCA23C8E409}"/>
              </a:ext>
            </a:extLst>
          </p:cNvPr>
          <p:cNvSpPr>
            <a:spLocks noGrp="1"/>
          </p:cNvSpPr>
          <p:nvPr>
            <p:ph type="body" sz="quarter" idx="28" hasCustomPrompt="1"/>
          </p:nvPr>
        </p:nvSpPr>
        <p:spPr>
          <a:xfrm>
            <a:off x="4736716"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C</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5" name="Text Placeholder 2">
            <a:extLst>
              <a:ext uri="{FF2B5EF4-FFF2-40B4-BE49-F238E27FC236}">
                <a16:creationId xmlns:a16="http://schemas.microsoft.com/office/drawing/2014/main" id="{2A833A43-18E3-4392-918C-09F8E26D369D}"/>
              </a:ext>
            </a:extLst>
          </p:cNvPr>
          <p:cNvSpPr>
            <a:spLocks noGrp="1"/>
          </p:cNvSpPr>
          <p:nvPr>
            <p:ph type="body" sz="quarter" idx="24" hasCustomPrompt="1"/>
          </p:nvPr>
        </p:nvSpPr>
        <p:spPr>
          <a:xfrm>
            <a:off x="8413844" y="252695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D</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6" name="Text Placeholder 2">
            <a:extLst>
              <a:ext uri="{FF2B5EF4-FFF2-40B4-BE49-F238E27FC236}">
                <a16:creationId xmlns:a16="http://schemas.microsoft.com/office/drawing/2014/main" id="{C23B8277-88D5-4007-B32D-B587FB6C14E8}"/>
              </a:ext>
            </a:extLst>
          </p:cNvPr>
          <p:cNvSpPr>
            <a:spLocks noGrp="1"/>
          </p:cNvSpPr>
          <p:nvPr>
            <p:ph type="body" sz="quarter" idx="25" hasCustomPrompt="1"/>
          </p:nvPr>
        </p:nvSpPr>
        <p:spPr>
          <a:xfrm>
            <a:off x="4736715" y="4173200"/>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E</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7" name="Text Placeholder 2">
            <a:extLst>
              <a:ext uri="{FF2B5EF4-FFF2-40B4-BE49-F238E27FC236}">
                <a16:creationId xmlns:a16="http://schemas.microsoft.com/office/drawing/2014/main" id="{2366E2B9-433F-4D84-9677-520FBB3E32B3}"/>
              </a:ext>
            </a:extLst>
          </p:cNvPr>
          <p:cNvSpPr>
            <a:spLocks noGrp="1"/>
          </p:cNvSpPr>
          <p:nvPr>
            <p:ph type="body" sz="quarter" idx="26" hasCustomPrompt="1"/>
          </p:nvPr>
        </p:nvSpPr>
        <p:spPr>
          <a:xfrm>
            <a:off x="8413843" y="416805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F</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8" name="Slide Number Placeholder 7">
            <a:extLst>
              <a:ext uri="{FF2B5EF4-FFF2-40B4-BE49-F238E27FC236}">
                <a16:creationId xmlns:a16="http://schemas.microsoft.com/office/drawing/2014/main" id="{4FE7C183-1D0F-4BA0-AFD5-92D8F4D092D5}"/>
              </a:ext>
            </a:extLst>
          </p:cNvPr>
          <p:cNvSpPr>
            <a:spLocks noGrp="1"/>
          </p:cNvSpPr>
          <p:nvPr>
            <p:ph type="sldNum" sz="quarter" idx="31"/>
          </p:nvPr>
        </p:nvSpPr>
        <p:spPr/>
        <p:txBody>
          <a:bodyPr/>
          <a:lstStyle/>
          <a:p>
            <a:r>
              <a:rPr lang="en-US"/>
              <a:t>Page </a:t>
            </a:r>
            <a:fld id="{5251F420-7306-4E7C-A79E-F31A38F7D392}" type="slidenum">
              <a:rPr lang="en-US" smtClean="0"/>
              <a:pPr/>
              <a:t>‹#›</a:t>
            </a:fld>
            <a:endParaRPr lang="en-US" dirty="0"/>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317262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hapter pag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BCC00A-19CF-41BF-8147-46CE1C6A77C6}"/>
              </a:ext>
            </a:extLst>
          </p:cNvPr>
          <p:cNvSpPr>
            <a:spLocks noGrp="1"/>
          </p:cNvSpPr>
          <p:nvPr>
            <p:ph type="pic" sz="quarter" idx="14" hasCustomPrompt="1"/>
          </p:nvPr>
        </p:nvSpPr>
        <p:spPr>
          <a:xfrm>
            <a:off x="0" y="0"/>
            <a:ext cx="12191999" cy="6858000"/>
          </a:xfrm>
          <a:prstGeom prst="rect">
            <a:avLst/>
          </a:prstGeom>
        </p:spPr>
        <p:txBody>
          <a:bodyPr lIns="0" tIns="0" rIns="0" bIns="0"/>
          <a:lstStyle>
            <a:lvl1pPr>
              <a:buNone/>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err="1"/>
              <a:t>Click</a:t>
            </a:r>
            <a:r>
              <a:rPr lang="nb-NO" dirty="0"/>
              <a:t> </a:t>
            </a:r>
            <a:r>
              <a:rPr lang="nb-NO" dirty="0" err="1"/>
              <a:t>insert</a:t>
            </a:r>
            <a:r>
              <a:rPr lang="nb-NO" dirty="0"/>
              <a:t> – Picture – </a:t>
            </a:r>
            <a:r>
              <a:rPr lang="nb-NO" dirty="0" err="1"/>
              <a:t>this</a:t>
            </a:r>
            <a:r>
              <a:rPr lang="nb-NO" dirty="0"/>
              <a:t> </a:t>
            </a:r>
            <a:r>
              <a:rPr lang="nb-NO" dirty="0" err="1"/>
              <a:t>device</a:t>
            </a:r>
            <a:r>
              <a:rPr lang="nb-NO" dirty="0"/>
              <a:t>– to </a:t>
            </a:r>
            <a:r>
              <a:rPr lang="nb-NO" dirty="0" err="1"/>
              <a:t>add</a:t>
            </a:r>
            <a:r>
              <a:rPr lang="nb-NO" dirty="0"/>
              <a:t> or </a:t>
            </a:r>
            <a:r>
              <a:rPr lang="nb-NO" dirty="0" err="1"/>
              <a:t>change</a:t>
            </a:r>
            <a:r>
              <a:rPr lang="nb-NO" dirty="0"/>
              <a:t> </a:t>
            </a:r>
            <a:r>
              <a:rPr lang="nb-NO" dirty="0" err="1"/>
              <a:t>the</a:t>
            </a:r>
            <a:r>
              <a:rPr lang="nb-NO" dirty="0"/>
              <a:t> </a:t>
            </a:r>
            <a:r>
              <a:rPr lang="nb-NO" dirty="0" err="1"/>
              <a:t>picture</a:t>
            </a:r>
            <a:endParaRPr lang="en-US" dirty="0"/>
          </a:p>
        </p:txBody>
      </p:sp>
      <p:sp>
        <p:nvSpPr>
          <p:cNvPr id="7" name="Subtitle 2">
            <a:extLst>
              <a:ext uri="{FF2B5EF4-FFF2-40B4-BE49-F238E27FC236}">
                <a16:creationId xmlns:a16="http://schemas.microsoft.com/office/drawing/2014/main" id="{545301A6-9B63-4AF8-9A67-C362499DE552}"/>
              </a:ext>
            </a:extLst>
          </p:cNvPr>
          <p:cNvSpPr>
            <a:spLocks noGrp="1"/>
          </p:cNvSpPr>
          <p:nvPr>
            <p:ph type="subTitle" idx="1"/>
          </p:nvPr>
        </p:nvSpPr>
        <p:spPr>
          <a:xfrm>
            <a:off x="1524000" y="1144304"/>
            <a:ext cx="9144000" cy="1655762"/>
          </a:xfrm>
        </p:spPr>
        <p:txBody>
          <a:bodyPr wrap="none" bIns="0" anchor="b"/>
          <a:lstStyle>
            <a:lvl1pPr marL="0" indent="0" algn="ctr">
              <a:buNone/>
              <a:defRPr sz="1750">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noProof="0" smtClean="0"/>
              <a:t>Click to edit Master subtitle style</a:t>
            </a:r>
            <a:endParaRPr lang="nb-NO" noProof="0" dirty="0"/>
          </a:p>
        </p:txBody>
      </p:sp>
      <p:sp>
        <p:nvSpPr>
          <p:cNvPr id="6" name="Title 1">
            <a:extLst>
              <a:ext uri="{FF2B5EF4-FFF2-40B4-BE49-F238E27FC236}">
                <a16:creationId xmlns:a16="http://schemas.microsoft.com/office/drawing/2014/main" id="{87DF5643-8F24-4F16-9356-F129900A4A27}"/>
              </a:ext>
            </a:extLst>
          </p:cNvPr>
          <p:cNvSpPr>
            <a:spLocks noGrp="1"/>
          </p:cNvSpPr>
          <p:nvPr>
            <p:ph type="ctrTitle"/>
          </p:nvPr>
        </p:nvSpPr>
        <p:spPr>
          <a:xfrm>
            <a:off x="1524000" y="3151019"/>
            <a:ext cx="9144000" cy="1878763"/>
          </a:xfrm>
        </p:spPr>
        <p:txBody>
          <a:bodyPr wrap="none" anchor="t"/>
          <a:lstStyle>
            <a:lvl1pPr algn="ctr">
              <a:defRPr sz="4501">
                <a:highlight>
                  <a:srgbClr val="FFFFFF"/>
                </a:highlight>
              </a:defRPr>
            </a:lvl1pPr>
          </a:lstStyle>
          <a:p>
            <a:r>
              <a:rPr lang="en-US" noProof="0" smtClean="0"/>
              <a:t>Click to edit Master title style</a:t>
            </a:r>
            <a:endParaRPr lang="nb-NO" noProof="0" dirty="0"/>
          </a:p>
        </p:txBody>
      </p:sp>
      <p:sp>
        <p:nvSpPr>
          <p:cNvPr id="3" name="Text Placeholder 2" descr="Logo university of oslo">
            <a:extLst>
              <a:ext uri="{FF2B5EF4-FFF2-40B4-BE49-F238E27FC236}">
                <a16:creationId xmlns:a16="http://schemas.microsoft.com/office/drawing/2014/main" id="{AB937A8A-0440-4FE6-AE50-0E37CD6CCD2D}"/>
              </a:ext>
            </a:extLst>
          </p:cNvPr>
          <p:cNvSpPr>
            <a:spLocks noGrp="1"/>
          </p:cNvSpPr>
          <p:nvPr>
            <p:ph type="body" sz="quarter" idx="16" hasCustomPrompt="1"/>
          </p:nvPr>
        </p:nvSpPr>
        <p:spPr>
          <a:xfrm>
            <a:off x="381001" y="6280142"/>
            <a:ext cx="767518" cy="202980"/>
          </a:xfrm>
          <a:blipFill>
            <a:blip r:embed="rId2">
              <a:extLst>
                <a:ext uri="{96DAC541-7B7A-43D3-8B79-37D633B846F1}">
                  <asvg:svgBlip xmlns:asvg="http://schemas.microsoft.com/office/drawing/2016/SVG/main" xmlns="" r:embed="rId3"/>
                </a:ext>
              </a:extLst>
            </a:blip>
            <a:stretch>
              <a:fillRect/>
            </a:stretch>
          </a:blipFill>
        </p:spPr>
        <p:txBody>
          <a:bodyPr/>
          <a:lstStyle>
            <a:lvl1pPr marL="0" indent="0">
              <a:buNone/>
              <a:defRPr/>
            </a:lvl1pPr>
          </a:lstStyle>
          <a:p>
            <a:pPr lvl="0"/>
            <a:r>
              <a:rPr lang="nb-NO" dirty="0"/>
              <a:t> </a:t>
            </a:r>
            <a:endParaRPr lang="en-US" dirty="0"/>
          </a:p>
        </p:txBody>
      </p:sp>
      <p:sp>
        <p:nvSpPr>
          <p:cNvPr id="9" name="addin_colorlist" hidden="1">
            <a:extLst>
              <a:ext uri="{FF2B5EF4-FFF2-40B4-BE49-F238E27FC236}">
                <a16:creationId xmlns:a16="http://schemas.microsoft.com/office/drawing/2014/main" id="{F6C04A44-E476-4A49-B738-EE2D47D4BAD9}"/>
              </a:ext>
            </a:extLst>
          </p:cNvPr>
          <p:cNvSpPr/>
          <p:nvPr userDrawn="1"/>
        </p:nvSpPr>
        <p:spPr>
          <a:xfrm>
            <a:off x="0"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sid1, sid2, sid3, sid4</a:t>
            </a:r>
          </a:p>
        </p:txBody>
      </p:sp>
      <p:sp>
        <p:nvSpPr>
          <p:cNvPr id="10" name="addin_colorbox" hidden="1">
            <a:extLst>
              <a:ext uri="{FF2B5EF4-FFF2-40B4-BE49-F238E27FC236}">
                <a16:creationId xmlns:a16="http://schemas.microsoft.com/office/drawing/2014/main" id="{27C08BAF-0936-474D-B97E-5B57BFE4B3DC}"/>
              </a:ext>
            </a:extLst>
          </p:cNvPr>
          <p:cNvSpPr/>
          <p:nvPr userDrawn="1"/>
        </p:nvSpPr>
        <p:spPr>
          <a:xfrm>
            <a:off x="4973338"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1" name="addin_title" hidden="1">
            <a:extLst>
              <a:ext uri="{FF2B5EF4-FFF2-40B4-BE49-F238E27FC236}">
                <a16:creationId xmlns:a16="http://schemas.microsoft.com/office/drawing/2014/main" id="{CD588095-EB6E-4EE9-A470-1FC6B276AA84}"/>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2" name="addin_text" hidden="1">
            <a:extLst>
              <a:ext uri="{FF2B5EF4-FFF2-40B4-BE49-F238E27FC236}">
                <a16:creationId xmlns:a16="http://schemas.microsoft.com/office/drawing/2014/main" id="{01792D08-5194-467E-A9CB-E87CD6F0CF3C}"/>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4" name="addin_image" hidden="1">
            <a:extLst>
              <a:ext uri="{FF2B5EF4-FFF2-40B4-BE49-F238E27FC236}">
                <a16:creationId xmlns:a16="http://schemas.microsoft.com/office/drawing/2014/main" id="{7E0FF7D7-FC31-4FA1-B98D-9F5E73E0ED06}"/>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5" name="addin_background" hidden="1">
            <a:extLst>
              <a:ext uri="{FF2B5EF4-FFF2-40B4-BE49-F238E27FC236}">
                <a16:creationId xmlns:a16="http://schemas.microsoft.com/office/drawing/2014/main" id="{D73E79DB-AFAF-477A-B39A-3600CE59C83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6" name="addin_logo" hidden="1">
            <a:extLst>
              <a:ext uri="{FF2B5EF4-FFF2-40B4-BE49-F238E27FC236}">
                <a16:creationId xmlns:a16="http://schemas.microsoft.com/office/drawing/2014/main" id="{6D0ECAE0-D83D-477F-8858-4811F35FC31D}"/>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8" name="Footer Placeholder 7">
            <a:extLst>
              <a:ext uri="{FF2B5EF4-FFF2-40B4-BE49-F238E27FC236}">
                <a16:creationId xmlns:a16="http://schemas.microsoft.com/office/drawing/2014/main" id="{D1538D53-9E40-4496-B5C8-0E242B7FF25D}"/>
              </a:ext>
            </a:extLst>
          </p:cNvPr>
          <p:cNvSpPr>
            <a:spLocks noGrp="1"/>
          </p:cNvSpPr>
          <p:nvPr>
            <p:ph type="ftr" sz="quarter" idx="18"/>
          </p:nvPr>
        </p:nvSpPr>
        <p:spPr/>
        <p:txBody>
          <a:bodyPr/>
          <a:lstStyle/>
          <a:p>
            <a:endParaRPr lang="nb-NO" dirty="0"/>
          </a:p>
        </p:txBody>
      </p:sp>
      <p:sp>
        <p:nvSpPr>
          <p:cNvPr id="13" name="Slide Number Placeholder 12">
            <a:extLst>
              <a:ext uri="{FF2B5EF4-FFF2-40B4-BE49-F238E27FC236}">
                <a16:creationId xmlns:a16="http://schemas.microsoft.com/office/drawing/2014/main" id="{36EC9E07-E46C-4C5E-8165-4D6A78601124}"/>
              </a:ext>
            </a:extLst>
          </p:cNvPr>
          <p:cNvSpPr>
            <a:spLocks noGrp="1"/>
          </p:cNvSpPr>
          <p:nvPr>
            <p:ph type="sldNum" sz="quarter" idx="19"/>
          </p:nvPr>
        </p:nvSpPr>
        <p:spPr/>
        <p:txBody>
          <a:bodyPr/>
          <a:lstStyle/>
          <a:p>
            <a:r>
              <a:rPr lang="en-US"/>
              <a:t>Page </a:t>
            </a:r>
            <a:fld id="{5251F420-7306-4E7C-A79E-F31A38F7D392}" type="slidenum">
              <a:rPr lang="en-US" smtClean="0"/>
              <a:pPr/>
              <a:t>‹#›</a:t>
            </a:fld>
            <a:endParaRPr lang="en-US" dirty="0"/>
          </a:p>
        </p:txBody>
      </p:sp>
      <p:pic>
        <p:nvPicPr>
          <p:cNvPr id="17" name="Picture 16"/>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358685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0FAE04-E853-4650-A24D-5F754E1D5AE2}"/>
              </a:ext>
            </a:extLst>
          </p:cNvPr>
          <p:cNvSpPr>
            <a:spLocks noGrp="1"/>
          </p:cNvSpPr>
          <p:nvPr>
            <p:ph type="pic" sz="quarter" idx="14" hasCustomPrompt="1"/>
          </p:nvPr>
        </p:nvSpPr>
        <p:spPr>
          <a:xfrm>
            <a:off x="0" y="0"/>
            <a:ext cx="12191999" cy="6858000"/>
          </a:xfrm>
          <a:prstGeom prst="rect">
            <a:avLst/>
          </a:prstGeom>
          <a:solidFill>
            <a:schemeClr val="accent6"/>
          </a:solidFill>
        </p:spPr>
        <p:txBody>
          <a:bodyPr lIns="0" tIns="0" rIns="0" bIns="0"/>
          <a:lstStyle>
            <a:lvl1pPr>
              <a:buNone/>
              <a:defRPr>
                <a:solidFill>
                  <a:schemeClr val="bg1"/>
                </a:solidFill>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err="1"/>
              <a:t>Click</a:t>
            </a:r>
            <a:r>
              <a:rPr lang="nb-NO" dirty="0"/>
              <a:t> </a:t>
            </a:r>
            <a:r>
              <a:rPr lang="nb-NO" dirty="0" err="1"/>
              <a:t>insert</a:t>
            </a:r>
            <a:r>
              <a:rPr lang="nb-NO" dirty="0"/>
              <a:t> – Picture – </a:t>
            </a:r>
            <a:r>
              <a:rPr lang="nb-NO" dirty="0" err="1"/>
              <a:t>this</a:t>
            </a:r>
            <a:r>
              <a:rPr lang="nb-NO" dirty="0"/>
              <a:t> </a:t>
            </a:r>
            <a:r>
              <a:rPr lang="nb-NO" dirty="0" err="1"/>
              <a:t>device</a:t>
            </a:r>
            <a:r>
              <a:rPr lang="nb-NO" dirty="0"/>
              <a:t>– to </a:t>
            </a:r>
            <a:r>
              <a:rPr lang="nb-NO" dirty="0" err="1"/>
              <a:t>add</a:t>
            </a:r>
            <a:r>
              <a:rPr lang="nb-NO" dirty="0"/>
              <a:t> or </a:t>
            </a:r>
            <a:r>
              <a:rPr lang="nb-NO" dirty="0" err="1"/>
              <a:t>change</a:t>
            </a:r>
            <a:r>
              <a:rPr lang="nb-NO" dirty="0"/>
              <a:t> </a:t>
            </a:r>
            <a:r>
              <a:rPr lang="nb-NO" dirty="0" err="1"/>
              <a:t>the</a:t>
            </a:r>
            <a:r>
              <a:rPr lang="nb-NO" dirty="0"/>
              <a:t> </a:t>
            </a:r>
            <a:r>
              <a:rPr lang="nb-NO" dirty="0" err="1"/>
              <a:t>picture</a:t>
            </a:r>
            <a:endParaRPr lang="en-US" dirty="0"/>
          </a:p>
          <a:p>
            <a:endParaRPr lang="en-US" dirty="0"/>
          </a:p>
        </p:txBody>
      </p:sp>
      <p:sp>
        <p:nvSpPr>
          <p:cNvPr id="2" name="Title 1"/>
          <p:cNvSpPr>
            <a:spLocks noGrp="1"/>
          </p:cNvSpPr>
          <p:nvPr>
            <p:ph type="ctrTitle" hasCustomPrompt="1"/>
          </p:nvPr>
        </p:nvSpPr>
        <p:spPr>
          <a:xfrm>
            <a:off x="1524000" y="2057638"/>
            <a:ext cx="9144000" cy="2733991"/>
          </a:xfrm>
        </p:spPr>
        <p:txBody>
          <a:bodyPr anchor="ctr"/>
          <a:lstStyle>
            <a:lvl1pPr algn="ctr">
              <a:lnSpc>
                <a:spcPct val="100000"/>
              </a:lnSpc>
              <a:defRPr sz="4501">
                <a:solidFill>
                  <a:schemeClr val="tx1"/>
                </a:solidFill>
                <a:highlight>
                  <a:srgbClr val="FFFFFF"/>
                </a:highlight>
              </a:defRPr>
            </a:lvl1pPr>
          </a:lstStyle>
          <a:p>
            <a:r>
              <a:rPr lang="nb-NO" noProof="0" dirty="0" err="1"/>
              <a:t>Quote</a:t>
            </a:r>
            <a:endParaRPr lang="nb-NO" noProof="0" dirty="0"/>
          </a:p>
        </p:txBody>
      </p:sp>
      <p:sp>
        <p:nvSpPr>
          <p:cNvPr id="20" name="Text Placeholder 2" descr="Logo university of oslo">
            <a:extLst>
              <a:ext uri="{FF2B5EF4-FFF2-40B4-BE49-F238E27FC236}">
                <a16:creationId xmlns:a16="http://schemas.microsoft.com/office/drawing/2014/main" id="{8BA44D8A-54F0-40B1-96F3-44DF956CC7EA}"/>
              </a:ext>
            </a:extLst>
          </p:cNvPr>
          <p:cNvSpPr>
            <a:spLocks noGrp="1"/>
          </p:cNvSpPr>
          <p:nvPr>
            <p:ph type="body" sz="quarter" idx="16" hasCustomPrompt="1"/>
          </p:nvPr>
        </p:nvSpPr>
        <p:spPr>
          <a:xfrm>
            <a:off x="381001" y="6280142"/>
            <a:ext cx="767518" cy="202980"/>
          </a:xfrm>
          <a:blipFill>
            <a:blip r:embed="rId2">
              <a:extLst>
                <a:ext uri="{96DAC541-7B7A-43D3-8B79-37D633B846F1}">
                  <asvg:svgBlip xmlns:asvg="http://schemas.microsoft.com/office/drawing/2016/SVG/main" xmlns="" r:embed="rId3"/>
                </a:ext>
              </a:extLst>
            </a:blip>
            <a:stretch>
              <a:fillRect/>
            </a:stretch>
          </a:blipFill>
        </p:spPr>
        <p:txBody>
          <a:bodyPr/>
          <a:lstStyle>
            <a:lvl1pPr marL="0" indent="0">
              <a:buNone/>
              <a:defRPr/>
            </a:lvl1pPr>
          </a:lstStyle>
          <a:p>
            <a:pPr lvl="0"/>
            <a:r>
              <a:rPr lang="nb-NO" dirty="0"/>
              <a:t> </a:t>
            </a:r>
            <a:endParaRPr lang="en-US" dirty="0"/>
          </a:p>
        </p:txBody>
      </p:sp>
      <p:sp>
        <p:nvSpPr>
          <p:cNvPr id="4" name="addin_colorlist" hidden="1">
            <a:extLst>
              <a:ext uri="{FF2B5EF4-FFF2-40B4-BE49-F238E27FC236}">
                <a16:creationId xmlns:a16="http://schemas.microsoft.com/office/drawing/2014/main" id="{3688BA85-E873-4370-B3DC-1DB3D6805327}"/>
              </a:ext>
            </a:extLst>
          </p:cNvPr>
          <p:cNvSpPr/>
          <p:nvPr userDrawn="1"/>
        </p:nvSpPr>
        <p:spPr>
          <a:xfrm>
            <a:off x="2430935"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5" name="addin_colorbox" hidden="1">
            <a:extLst>
              <a:ext uri="{FF2B5EF4-FFF2-40B4-BE49-F238E27FC236}">
                <a16:creationId xmlns:a16="http://schemas.microsoft.com/office/drawing/2014/main" id="{01750E1E-149D-4737-BB50-E180FD96210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6" name="addin_title" hidden="1">
            <a:extLst>
              <a:ext uri="{FF2B5EF4-FFF2-40B4-BE49-F238E27FC236}">
                <a16:creationId xmlns:a16="http://schemas.microsoft.com/office/drawing/2014/main" id="{8A95C1E6-41C2-4B63-A678-1197B885A271}"/>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7" name="addin_text" hidden="1">
            <a:extLst>
              <a:ext uri="{FF2B5EF4-FFF2-40B4-BE49-F238E27FC236}">
                <a16:creationId xmlns:a16="http://schemas.microsoft.com/office/drawing/2014/main" id="{88900728-1D9A-4CFE-BD46-77F03BBF682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8" name="addin_image" hidden="1">
            <a:extLst>
              <a:ext uri="{FF2B5EF4-FFF2-40B4-BE49-F238E27FC236}">
                <a16:creationId xmlns:a16="http://schemas.microsoft.com/office/drawing/2014/main" id="{71F63DE9-1A9D-416E-8BF1-5DDBAC2C3665}"/>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9" name="addin_grouplist" hidden="1">
            <a:extLst>
              <a:ext uri="{FF2B5EF4-FFF2-40B4-BE49-F238E27FC236}">
                <a16:creationId xmlns:a16="http://schemas.microsoft.com/office/drawing/2014/main" id="{55453450-7C5E-47ED-8FB9-95BB5C190194}"/>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0" name="addin_background" hidden="1">
            <a:extLst>
              <a:ext uri="{FF2B5EF4-FFF2-40B4-BE49-F238E27FC236}">
                <a16:creationId xmlns:a16="http://schemas.microsoft.com/office/drawing/2014/main" id="{19DE1B7D-2015-4D3D-81DA-BE1C0B884B8C}"/>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2" name="addin_colorlist" hidden="1">
            <a:extLst>
              <a:ext uri="{FF2B5EF4-FFF2-40B4-BE49-F238E27FC236}">
                <a16:creationId xmlns:a16="http://schemas.microsoft.com/office/drawing/2014/main" id="{2DACBF1F-1831-46CB-8E94-DAC5CC4C8A53}"/>
              </a:ext>
            </a:extLst>
          </p:cNvPr>
          <p:cNvSpPr/>
          <p:nvPr userDrawn="1"/>
        </p:nvSpPr>
        <p:spPr>
          <a:xfrm>
            <a:off x="2583335"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13" name="addin_colorbox" hidden="1">
            <a:extLst>
              <a:ext uri="{FF2B5EF4-FFF2-40B4-BE49-F238E27FC236}">
                <a16:creationId xmlns:a16="http://schemas.microsoft.com/office/drawing/2014/main" id="{08780C0B-BBD9-4BF7-B461-4D609C762B61}"/>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3E5FC6D0-29E6-4763-9016-B07C6C2F674E}"/>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E5048523-44FB-402D-AF9A-189895D758AB}"/>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4EBCC3D3-FB5E-4C44-BD2A-4765289129B6}"/>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A21182DD-62B1-48E3-8A1E-30E0E49F858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8" name="addin_background" hidden="1">
            <a:extLst>
              <a:ext uri="{FF2B5EF4-FFF2-40B4-BE49-F238E27FC236}">
                <a16:creationId xmlns:a16="http://schemas.microsoft.com/office/drawing/2014/main" id="{DA65AA7C-2435-43EC-9E54-A952934DE561}"/>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pic>
        <p:nvPicPr>
          <p:cNvPr id="19" name="Picture 18"/>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33147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textbox with subheadin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18" name="Content Placeholder 3">
            <a:extLst>
              <a:ext uri="{FF2B5EF4-FFF2-40B4-BE49-F238E27FC236}">
                <a16:creationId xmlns:a16="http://schemas.microsoft.com/office/drawing/2014/main" id="{387AD4FF-2A17-41D2-9989-72E3EE53EDB7}"/>
              </a:ext>
            </a:extLst>
          </p:cNvPr>
          <p:cNvSpPr>
            <a:spLocks noGrp="1"/>
          </p:cNvSpPr>
          <p:nvPr>
            <p:ph sz="half" idx="30"/>
          </p:nvPr>
        </p:nvSpPr>
        <p:spPr>
          <a:xfrm>
            <a:off x="380169" y="1704042"/>
            <a:ext cx="11431663" cy="4354559"/>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CE47832A-C200-4F7E-AF3E-D40604841FC4}"/>
              </a:ext>
            </a:extLst>
          </p:cNvPr>
          <p:cNvSpPr>
            <a:spLocks noGrp="1"/>
          </p:cNvSpPr>
          <p:nvPr>
            <p:ph type="ftr" sz="quarter" idx="32"/>
          </p:nvPr>
        </p:nvSpPr>
        <p:spPr/>
        <p:txBody>
          <a:bodyPr/>
          <a:lstStyle/>
          <a:p>
            <a:endParaRPr lang="nb-NO" dirty="0"/>
          </a:p>
        </p:txBody>
      </p:sp>
      <p:sp>
        <p:nvSpPr>
          <p:cNvPr id="5" name="Slide Number Placeholder 4">
            <a:extLst>
              <a:ext uri="{FF2B5EF4-FFF2-40B4-BE49-F238E27FC236}">
                <a16:creationId xmlns:a16="http://schemas.microsoft.com/office/drawing/2014/main" id="{8B58FA56-4D7C-4979-BB98-B74CBD5F52E4}"/>
              </a:ext>
            </a:extLst>
          </p:cNvPr>
          <p:cNvSpPr>
            <a:spLocks noGrp="1"/>
          </p:cNvSpPr>
          <p:nvPr>
            <p:ph type="sldNum" sz="quarter" idx="33"/>
          </p:nvPr>
        </p:nvSpPr>
        <p:spPr/>
        <p:txBody>
          <a:bodyPr/>
          <a:lstStyle/>
          <a:p>
            <a:r>
              <a:rPr lang="en-US"/>
              <a:t>Page </a:t>
            </a:r>
            <a:fld id="{5251F420-7306-4E7C-A79E-F31A38F7D392}" type="slidenum">
              <a:rPr lang="en-US" smtClean="0"/>
              <a:pPr/>
              <a:t>‹#›</a:t>
            </a:fld>
            <a:endParaRPr lang="en-US" dirty="0"/>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2491345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textboxes with subheadin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5469089"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9" name="Content Placeholder 3">
            <a:extLst>
              <a:ext uri="{FF2B5EF4-FFF2-40B4-BE49-F238E27FC236}">
                <a16:creationId xmlns:a16="http://schemas.microsoft.com/office/drawing/2014/main" id="{86E62222-11A6-40E7-BF69-7E8498A41003}"/>
              </a:ext>
            </a:extLst>
          </p:cNvPr>
          <p:cNvSpPr>
            <a:spLocks noGrp="1"/>
          </p:cNvSpPr>
          <p:nvPr>
            <p:ph sz="half" idx="29"/>
          </p:nvPr>
        </p:nvSpPr>
        <p:spPr>
          <a:xfrm>
            <a:off x="380170" y="1704042"/>
            <a:ext cx="5469088" cy="4354559"/>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3" name="Text Placeholder 2">
            <a:extLst>
              <a:ext uri="{FF2B5EF4-FFF2-40B4-BE49-F238E27FC236}">
                <a16:creationId xmlns:a16="http://schemas.microsoft.com/office/drawing/2014/main" id="{3B4003BB-F04C-4A8B-BC54-5FDD5D30356E}"/>
              </a:ext>
            </a:extLst>
          </p:cNvPr>
          <p:cNvSpPr>
            <a:spLocks noGrp="1"/>
          </p:cNvSpPr>
          <p:nvPr>
            <p:ph type="body" sz="quarter" idx="32"/>
          </p:nvPr>
        </p:nvSpPr>
        <p:spPr>
          <a:xfrm>
            <a:off x="6342741" y="1003335"/>
            <a:ext cx="5469089" cy="494749"/>
          </a:xfrm>
        </p:spPr>
        <p:txBody>
          <a:bodyPr/>
          <a:lstStyle>
            <a:lvl1pPr marL="0" indent="0">
              <a:buNone/>
              <a:defRPr lang="en-US" sz="1800" kern="1200" dirty="0">
                <a:solidFill>
                  <a:schemeClr val="tx1"/>
                </a:solidFill>
                <a:latin typeface="+mn-lt"/>
                <a:ea typeface="+mn-ea"/>
                <a:cs typeface="+mn-cs"/>
              </a:defRPr>
            </a:lvl1pPr>
          </a:lstStyle>
          <a:p>
            <a:pPr lvl="0"/>
            <a:r>
              <a:rPr lang="en-US" smtClean="0"/>
              <a:t>Edit Master text styles</a:t>
            </a:r>
          </a:p>
        </p:txBody>
      </p:sp>
      <p:sp>
        <p:nvSpPr>
          <p:cNvPr id="7" name="Content Placeholder 3">
            <a:extLst>
              <a:ext uri="{FF2B5EF4-FFF2-40B4-BE49-F238E27FC236}">
                <a16:creationId xmlns:a16="http://schemas.microsoft.com/office/drawing/2014/main" id="{A0524D80-7434-47CB-8898-52900F44078A}"/>
              </a:ext>
            </a:extLst>
          </p:cNvPr>
          <p:cNvSpPr>
            <a:spLocks noGrp="1"/>
          </p:cNvSpPr>
          <p:nvPr>
            <p:ph sz="half" idx="31"/>
          </p:nvPr>
        </p:nvSpPr>
        <p:spPr>
          <a:xfrm>
            <a:off x="6342741" y="1704042"/>
            <a:ext cx="5469089" cy="4354851"/>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5" name="Footer Placeholder 4">
            <a:extLst>
              <a:ext uri="{FF2B5EF4-FFF2-40B4-BE49-F238E27FC236}">
                <a16:creationId xmlns:a16="http://schemas.microsoft.com/office/drawing/2014/main" id="{A3AB79B2-2B36-4C4F-8B4A-5CE97327C93B}"/>
              </a:ext>
            </a:extLst>
          </p:cNvPr>
          <p:cNvSpPr>
            <a:spLocks noGrp="1"/>
          </p:cNvSpPr>
          <p:nvPr>
            <p:ph type="ftr" sz="quarter" idx="34"/>
          </p:nvPr>
        </p:nvSpPr>
        <p:spPr/>
        <p:txBody>
          <a:bodyPr/>
          <a:lstStyle/>
          <a:p>
            <a:endParaRPr lang="nb-NO" dirty="0"/>
          </a:p>
        </p:txBody>
      </p:sp>
      <p:sp>
        <p:nvSpPr>
          <p:cNvPr id="6" name="Slide Number Placeholder 5">
            <a:extLst>
              <a:ext uri="{FF2B5EF4-FFF2-40B4-BE49-F238E27FC236}">
                <a16:creationId xmlns:a16="http://schemas.microsoft.com/office/drawing/2014/main" id="{BF91AEDF-947D-4C51-A230-4B0365289C62}"/>
              </a:ext>
            </a:extLst>
          </p:cNvPr>
          <p:cNvSpPr>
            <a:spLocks noGrp="1"/>
          </p:cNvSpPr>
          <p:nvPr>
            <p:ph type="sldNum" sz="quarter" idx="35"/>
          </p:nvPr>
        </p:nvSpPr>
        <p:spPr/>
        <p:txBody>
          <a:bodyPr/>
          <a:lstStyle/>
          <a:p>
            <a:r>
              <a:rPr lang="en-US"/>
              <a:t>Page </a:t>
            </a:r>
            <a:fld id="{5251F420-7306-4E7C-A79E-F31A38F7D392}" type="slidenum">
              <a:rPr lang="en-US" smtClean="0"/>
              <a:pPr/>
              <a:t>‹#›</a:t>
            </a:fld>
            <a:endParaRPr lang="en-US" dirty="0"/>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134501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right">
    <p:spTree>
      <p:nvGrpSpPr>
        <p:cNvPr id="1" name=""/>
        <p:cNvGrpSpPr/>
        <p:nvPr/>
      </p:nvGrpSpPr>
      <p:grpSpPr>
        <a:xfrm>
          <a:off x="0" y="0"/>
          <a:ext cx="0" cy="0"/>
          <a:chOff x="0" y="0"/>
          <a:chExt cx="0" cy="0"/>
        </a:xfrm>
      </p:grpSpPr>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7659098" y="371518"/>
            <a:ext cx="4152735" cy="5325998"/>
          </a:xfrm>
          <a:noFill/>
        </p:spPr>
        <p:txBody>
          <a:bodyPr/>
          <a:lstStyle>
            <a:lvl1pPr>
              <a:buNone/>
              <a:defRPr/>
            </a:lvl1pPr>
          </a:lstStyle>
          <a:p>
            <a:r>
              <a:rPr lang="en-US" smtClean="0"/>
              <a:t>Click icon to add picture</a:t>
            </a:r>
            <a:endParaRPr lang="en-US" dirty="0"/>
          </a:p>
        </p:txBody>
      </p:sp>
      <p:sp>
        <p:nvSpPr>
          <p:cNvPr id="18" name="Text Placeholder 12">
            <a:extLst>
              <a:ext uri="{FF2B5EF4-FFF2-40B4-BE49-F238E27FC236}">
                <a16:creationId xmlns:a16="http://schemas.microsoft.com/office/drawing/2014/main" id="{51192628-F328-404D-8EFE-7A0B924C2142}"/>
              </a:ext>
            </a:extLst>
          </p:cNvPr>
          <p:cNvSpPr>
            <a:spLocks noGrp="1"/>
          </p:cNvSpPr>
          <p:nvPr>
            <p:ph type="body" sz="quarter" idx="16" hasCustomPrompt="1"/>
          </p:nvPr>
        </p:nvSpPr>
        <p:spPr>
          <a:xfrm>
            <a:off x="7659097" y="5875993"/>
            <a:ext cx="4152735" cy="182608"/>
          </a:xfrm>
        </p:spPr>
        <p:txBody>
          <a:bodyPr/>
          <a:lstStyle>
            <a:lvl1pPr marL="0" indent="0" algn="r">
              <a:buNone/>
              <a:defRPr sz="750">
                <a:solidFill>
                  <a:srgbClr val="524B48"/>
                </a:solidFill>
              </a:defRPr>
            </a:lvl1pPr>
          </a:lstStyle>
          <a:p>
            <a:pPr marL="0" marR="0" lvl="0" indent="0" algn="r"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Photo </a:t>
            </a:r>
            <a:r>
              <a:rPr lang="nb-NO" dirty="0" err="1"/>
              <a:t>credit</a:t>
            </a:r>
            <a:r>
              <a:rPr lang="nb-NO" dirty="0"/>
              <a:t> / </a:t>
            </a:r>
            <a:r>
              <a:rPr lang="nb-NO" dirty="0" err="1"/>
              <a:t>Caption</a:t>
            </a:r>
            <a:endParaRPr lang="en-US" dirty="0"/>
          </a:p>
        </p:txBody>
      </p:sp>
      <p:sp>
        <p:nvSpPr>
          <p:cNvPr id="10" name="Title 1">
            <a:extLst>
              <a:ext uri="{FF2B5EF4-FFF2-40B4-BE49-F238E27FC236}">
                <a16:creationId xmlns:a16="http://schemas.microsoft.com/office/drawing/2014/main" id="{700DEDF7-A715-4410-ACF2-29795822FEFA}"/>
              </a:ext>
            </a:extLst>
          </p:cNvPr>
          <p:cNvSpPr>
            <a:spLocks noGrp="1"/>
          </p:cNvSpPr>
          <p:nvPr>
            <p:ph type="title"/>
          </p:nvPr>
        </p:nvSpPr>
        <p:spPr>
          <a:xfrm>
            <a:off x="380168" y="161944"/>
            <a:ext cx="5715831" cy="754068"/>
          </a:xfrm>
        </p:spPr>
        <p:txBody>
          <a:bodyPr/>
          <a:lstStyle>
            <a:lvl1pPr>
              <a:defRPr/>
            </a:lvl1pPr>
          </a:lstStyle>
          <a:p>
            <a:r>
              <a:rPr lang="en-US" noProof="0" smtClean="0"/>
              <a:t>Click to edit Master title style</a:t>
            </a:r>
            <a:endParaRPr lang="nb-NO" noProof="0" dirty="0"/>
          </a:p>
        </p:txBody>
      </p:sp>
      <p:sp>
        <p:nvSpPr>
          <p:cNvPr id="9" name="Subtitle 2">
            <a:extLst>
              <a:ext uri="{FF2B5EF4-FFF2-40B4-BE49-F238E27FC236}">
                <a16:creationId xmlns:a16="http://schemas.microsoft.com/office/drawing/2014/main" id="{F0A05AF4-63D3-4127-BC34-6BD82C03AF3F}"/>
              </a:ext>
            </a:extLst>
          </p:cNvPr>
          <p:cNvSpPr>
            <a:spLocks noGrp="1"/>
          </p:cNvSpPr>
          <p:nvPr>
            <p:ph type="subTitle" idx="13"/>
          </p:nvPr>
        </p:nvSpPr>
        <p:spPr>
          <a:xfrm>
            <a:off x="380168" y="1003335"/>
            <a:ext cx="5715831"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80169" y="1704042"/>
            <a:ext cx="5715831" cy="4354559"/>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0B8FC538-4B47-4FE9-9556-278912EBB00C}"/>
              </a:ext>
            </a:extLst>
          </p:cNvPr>
          <p:cNvSpPr>
            <a:spLocks noGrp="1"/>
          </p:cNvSpPr>
          <p:nvPr>
            <p:ph type="ftr" sz="quarter" idx="31"/>
          </p:nvPr>
        </p:nvSpPr>
        <p:spPr/>
        <p:txBody>
          <a:bodyPr/>
          <a:lstStyle/>
          <a:p>
            <a:endParaRPr lang="nb-NO" dirty="0"/>
          </a:p>
        </p:txBody>
      </p:sp>
      <p:sp>
        <p:nvSpPr>
          <p:cNvPr id="5" name="Slide Number Placeholder 4">
            <a:extLst>
              <a:ext uri="{FF2B5EF4-FFF2-40B4-BE49-F238E27FC236}">
                <a16:creationId xmlns:a16="http://schemas.microsoft.com/office/drawing/2014/main" id="{EB44E285-6038-4E35-AA24-93DE34576334}"/>
              </a:ext>
            </a:extLst>
          </p:cNvPr>
          <p:cNvSpPr>
            <a:spLocks noGrp="1"/>
          </p:cNvSpPr>
          <p:nvPr>
            <p:ph type="sldNum" sz="quarter" idx="32"/>
          </p:nvPr>
        </p:nvSpPr>
        <p:spPr/>
        <p:txBody>
          <a:bodyPr/>
          <a:lstStyle/>
          <a:p>
            <a:r>
              <a:rPr lang="en-US"/>
              <a:t>Page </a:t>
            </a:r>
            <a:fld id="{5251F420-7306-4E7C-A79E-F31A38F7D392}" type="slidenum">
              <a:rPr lang="en-US" smtClean="0"/>
              <a:pPr/>
              <a:t>‹#›</a:t>
            </a:fld>
            <a:endParaRPr lang="en-US" dirty="0"/>
          </a:p>
        </p:txBody>
      </p:sp>
      <p:pic>
        <p:nvPicPr>
          <p:cNvPr id="11" name="Picture 10"/>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394998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F22D83-B5FE-4078-A904-43A00158938B}"/>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 name="Content Placeholder 1">
            <a:extLst>
              <a:ext uri="{FF2B5EF4-FFF2-40B4-BE49-F238E27FC236}">
                <a16:creationId xmlns:a16="http://schemas.microsoft.com/office/drawing/2014/main" id="{108DADA3-5103-43E7-81AF-78BFB0D043F5}"/>
              </a:ext>
            </a:extLst>
          </p:cNvPr>
          <p:cNvSpPr>
            <a:spLocks noGrp="1"/>
          </p:cNvSpPr>
          <p:nvPr>
            <p:ph sz="quarter" idx="31"/>
          </p:nvPr>
        </p:nvSpPr>
        <p:spPr>
          <a:xfrm>
            <a:off x="380168" y="1180008"/>
            <a:ext cx="11431664" cy="4720030"/>
          </a:xfrm>
          <a:prstGeom prst="rect">
            <a:avLst/>
          </a:prstGeom>
        </p:spPr>
        <p:txBody>
          <a:bodyPr lIns="0" tIns="0" rIns="0" bIns="0"/>
          <a:lstStyle>
            <a:lvl1pPr marL="125438" indent="-125438" algn="l">
              <a:lnSpc>
                <a:spcPct val="100000"/>
              </a:lnSpc>
              <a:spcBef>
                <a:spcPts val="1150"/>
              </a:spcBef>
              <a:spcAft>
                <a:spcPts val="0"/>
              </a:spcAft>
              <a:buClrTx/>
              <a:buFontTx/>
              <a:buNone/>
              <a:defRPr sz="1500" b="0" i="0" u="none" cap="none">
                <a:solidFill>
                  <a:srgbClr val="000000"/>
                </a:solidFill>
                <a:latin typeface="+mn-lt"/>
              </a:defRPr>
            </a:lvl1pPr>
          </a:lstStyle>
          <a:p>
            <a:pPr lvl="0"/>
            <a:r>
              <a:rPr lang="en-US" smtClean="0"/>
              <a:t>Edit Master text styles</a:t>
            </a:r>
          </a:p>
        </p:txBody>
      </p:sp>
      <p:sp>
        <p:nvSpPr>
          <p:cNvPr id="4" name="Footer Placeholder 3">
            <a:extLst>
              <a:ext uri="{FF2B5EF4-FFF2-40B4-BE49-F238E27FC236}">
                <a16:creationId xmlns:a16="http://schemas.microsoft.com/office/drawing/2014/main" id="{43F5C8A5-7299-4154-B01A-CDF5B7332751}"/>
              </a:ext>
            </a:extLst>
          </p:cNvPr>
          <p:cNvSpPr>
            <a:spLocks noGrp="1"/>
          </p:cNvSpPr>
          <p:nvPr>
            <p:ph type="ftr" sz="quarter" idx="29"/>
          </p:nvPr>
        </p:nvSpPr>
        <p:spPr/>
        <p:txBody>
          <a:bodyPr/>
          <a:lstStyle/>
          <a:p>
            <a:endParaRPr lang="nb-NO" dirty="0"/>
          </a:p>
        </p:txBody>
      </p:sp>
      <p:sp>
        <p:nvSpPr>
          <p:cNvPr id="5" name="Slide Number Placeholder 4">
            <a:extLst>
              <a:ext uri="{FF2B5EF4-FFF2-40B4-BE49-F238E27FC236}">
                <a16:creationId xmlns:a16="http://schemas.microsoft.com/office/drawing/2014/main" id="{CEE2439D-D17B-475A-8193-F8109FACE968}"/>
              </a:ext>
            </a:extLst>
          </p:cNvPr>
          <p:cNvSpPr>
            <a:spLocks noGrp="1"/>
          </p:cNvSpPr>
          <p:nvPr>
            <p:ph type="sldNum" sz="quarter" idx="30"/>
          </p:nvPr>
        </p:nvSpPr>
        <p:spPr/>
        <p:txBody>
          <a:bodyPr/>
          <a:lstStyle/>
          <a:p>
            <a:r>
              <a:rPr lang="en-US"/>
              <a:t>Page </a:t>
            </a:r>
            <a:fld id="{5251F420-7306-4E7C-A79E-F31A38F7D392}" type="slidenum">
              <a:rPr lang="en-US" smtClean="0"/>
              <a:pPr/>
              <a:t>‹#›</a:t>
            </a:fld>
            <a:endParaRPr lang="en-US" dirty="0"/>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586701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textboxes with ingres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DAFF44-670E-4F4C-85A7-C39E379A8959}"/>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14" name="Text Placeholder 21">
            <a:extLst>
              <a:ext uri="{FF2B5EF4-FFF2-40B4-BE49-F238E27FC236}">
                <a16:creationId xmlns:a16="http://schemas.microsoft.com/office/drawing/2014/main" id="{A53454CC-87E9-4EB8-A148-E8917C513AF2}"/>
              </a:ext>
            </a:extLst>
          </p:cNvPr>
          <p:cNvSpPr>
            <a:spLocks noGrp="1"/>
          </p:cNvSpPr>
          <p:nvPr>
            <p:ph type="body" sz="quarter" idx="28"/>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8" name="Text Placeholder 7">
            <a:extLst>
              <a:ext uri="{FF2B5EF4-FFF2-40B4-BE49-F238E27FC236}">
                <a16:creationId xmlns:a16="http://schemas.microsoft.com/office/drawing/2014/main" id="{D9B68EB7-26DD-44B0-B503-B133010AD6D9}"/>
              </a:ext>
            </a:extLst>
          </p:cNvPr>
          <p:cNvSpPr>
            <a:spLocks noGrp="1"/>
          </p:cNvSpPr>
          <p:nvPr>
            <p:ph type="body" sz="quarter" idx="29"/>
          </p:nvPr>
        </p:nvSpPr>
        <p:spPr>
          <a:xfrm>
            <a:off x="379851" y="1710199"/>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Content Placeholder 23">
            <a:extLst>
              <a:ext uri="{FF2B5EF4-FFF2-40B4-BE49-F238E27FC236}">
                <a16:creationId xmlns:a16="http://schemas.microsoft.com/office/drawing/2014/main" id="{F24F2E76-C57A-43E9-AE90-9A5885C83A59}"/>
              </a:ext>
            </a:extLst>
          </p:cNvPr>
          <p:cNvSpPr>
            <a:spLocks noGrp="1"/>
          </p:cNvSpPr>
          <p:nvPr>
            <p:ph sz="quarter" idx="36"/>
          </p:nvPr>
        </p:nvSpPr>
        <p:spPr>
          <a:xfrm>
            <a:off x="377360" y="2793528"/>
            <a:ext cx="352431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21">
            <a:extLst>
              <a:ext uri="{FF2B5EF4-FFF2-40B4-BE49-F238E27FC236}">
                <a16:creationId xmlns:a16="http://schemas.microsoft.com/office/drawing/2014/main" id="{04FE8AE5-898D-4838-B222-D9178BD54890}"/>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11" name="Text Placeholder 10">
            <a:extLst>
              <a:ext uri="{FF2B5EF4-FFF2-40B4-BE49-F238E27FC236}">
                <a16:creationId xmlns:a16="http://schemas.microsoft.com/office/drawing/2014/main" id="{23871769-9C00-4F59-9847-667CD9B433BA}"/>
              </a:ext>
            </a:extLst>
          </p:cNvPr>
          <p:cNvSpPr>
            <a:spLocks noGrp="1"/>
          </p:cNvSpPr>
          <p:nvPr>
            <p:ph type="body" sz="quarter" idx="32"/>
          </p:nvPr>
        </p:nvSpPr>
        <p:spPr>
          <a:xfrm>
            <a:off x="4333841" y="1720927"/>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Content Placeholder 22">
            <a:extLst>
              <a:ext uri="{FF2B5EF4-FFF2-40B4-BE49-F238E27FC236}">
                <a16:creationId xmlns:a16="http://schemas.microsoft.com/office/drawing/2014/main" id="{3FA1C9B2-210C-4D25-800A-903735EC531A}"/>
              </a:ext>
            </a:extLst>
          </p:cNvPr>
          <p:cNvSpPr>
            <a:spLocks noGrp="1"/>
          </p:cNvSpPr>
          <p:nvPr>
            <p:ph sz="quarter" idx="35"/>
          </p:nvPr>
        </p:nvSpPr>
        <p:spPr>
          <a:xfrm>
            <a:off x="4333839" y="2793528"/>
            <a:ext cx="3524320"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21">
            <a:extLst>
              <a:ext uri="{FF2B5EF4-FFF2-40B4-BE49-F238E27FC236}">
                <a16:creationId xmlns:a16="http://schemas.microsoft.com/office/drawing/2014/main" id="{734C1ED4-971E-4006-9901-E3C5A2D1ADFA}"/>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12" name="Text Placeholder 11">
            <a:extLst>
              <a:ext uri="{FF2B5EF4-FFF2-40B4-BE49-F238E27FC236}">
                <a16:creationId xmlns:a16="http://schemas.microsoft.com/office/drawing/2014/main" id="{17F28ED8-40A8-43F5-9C35-FA0A7A4B7B0A}"/>
              </a:ext>
            </a:extLst>
          </p:cNvPr>
          <p:cNvSpPr>
            <a:spLocks noGrp="1"/>
          </p:cNvSpPr>
          <p:nvPr>
            <p:ph type="body" sz="quarter" idx="33"/>
          </p:nvPr>
        </p:nvSpPr>
        <p:spPr>
          <a:xfrm>
            <a:off x="8287513" y="1710199"/>
            <a:ext cx="352463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5" name="Content Placeholder 24">
            <a:extLst>
              <a:ext uri="{FF2B5EF4-FFF2-40B4-BE49-F238E27FC236}">
                <a16:creationId xmlns:a16="http://schemas.microsoft.com/office/drawing/2014/main" id="{920B93BE-FC97-4838-B295-13DE19DE7FB1}"/>
              </a:ext>
            </a:extLst>
          </p:cNvPr>
          <p:cNvSpPr>
            <a:spLocks noGrp="1"/>
          </p:cNvSpPr>
          <p:nvPr>
            <p:ph sz="quarter" idx="37"/>
          </p:nvPr>
        </p:nvSpPr>
        <p:spPr>
          <a:xfrm>
            <a:off x="8284385" y="2793528"/>
            <a:ext cx="352463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a:extLst>
              <a:ext uri="{FF2B5EF4-FFF2-40B4-BE49-F238E27FC236}">
                <a16:creationId xmlns:a16="http://schemas.microsoft.com/office/drawing/2014/main" id="{92259CDE-097F-4AD1-8202-1C8557143B77}"/>
              </a:ext>
            </a:extLst>
          </p:cNvPr>
          <p:cNvSpPr>
            <a:spLocks noGrp="1"/>
          </p:cNvSpPr>
          <p:nvPr>
            <p:ph type="ftr" sz="quarter" idx="39"/>
          </p:nvPr>
        </p:nvSpPr>
        <p:spPr/>
        <p:txBody>
          <a:bodyPr/>
          <a:lstStyle/>
          <a:p>
            <a:endParaRPr lang="nb-NO" dirty="0"/>
          </a:p>
        </p:txBody>
      </p:sp>
      <p:sp>
        <p:nvSpPr>
          <p:cNvPr id="5" name="Slide Number Placeholder 4">
            <a:extLst>
              <a:ext uri="{FF2B5EF4-FFF2-40B4-BE49-F238E27FC236}">
                <a16:creationId xmlns:a16="http://schemas.microsoft.com/office/drawing/2014/main" id="{79DB0D35-1F56-48D2-95A5-1514CE438CB5}"/>
              </a:ext>
            </a:extLst>
          </p:cNvPr>
          <p:cNvSpPr>
            <a:spLocks noGrp="1"/>
          </p:cNvSpPr>
          <p:nvPr>
            <p:ph type="sldNum" sz="quarter" idx="40"/>
          </p:nvPr>
        </p:nvSpPr>
        <p:spPr/>
        <p:txBody>
          <a:bodyPr/>
          <a:lstStyle/>
          <a:p>
            <a:r>
              <a:rPr lang="en-US"/>
              <a:t>Page </a:t>
            </a:r>
            <a:fld id="{5251F420-7306-4E7C-A79E-F31A38F7D392}" type="slidenum">
              <a:rPr lang="en-US" smtClean="0"/>
              <a:pPr/>
              <a:t>‹#›</a:t>
            </a:fld>
            <a:endParaRPr lang="en-US" dirty="0"/>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347071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ront page UiO Color/Content">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80CF6147-1B60-436B-ABD0-E426D3DDF3EE}"/>
              </a:ext>
            </a:extLst>
          </p:cNvPr>
          <p:cNvSpPr>
            <a:spLocks noGrp="1"/>
          </p:cNvSpPr>
          <p:nvPr>
            <p:ph type="body" sz="quarter" idx="18" hasCustomPrompt="1"/>
          </p:nvPr>
        </p:nvSpPr>
        <p:spPr>
          <a:xfrm>
            <a:off x="6214641" y="0"/>
            <a:ext cx="5973955"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1" name="Text Placeholder 10" descr="Logo university of oslo">
            <a:extLst>
              <a:ext uri="{FF2B5EF4-FFF2-40B4-BE49-F238E27FC236}">
                <a16:creationId xmlns:a16="http://schemas.microsoft.com/office/drawing/2014/main" id="{96999028-C41F-4383-938C-0AEE48CAEA40}"/>
              </a:ext>
            </a:extLst>
          </p:cNvPr>
          <p:cNvSpPr>
            <a:spLocks noGrp="1"/>
          </p:cNvSpPr>
          <p:nvPr>
            <p:ph type="body" sz="quarter" idx="21" hasCustomPrompt="1"/>
          </p:nvPr>
        </p:nvSpPr>
        <p:spPr>
          <a:xfrm>
            <a:off x="0" y="0"/>
            <a:ext cx="4831492" cy="1742304"/>
          </a:xfrm>
          <a:blipFill>
            <a:blip r:embed="rId2">
              <a:extLst>
                <a:ext uri="{96DAC541-7B7A-43D3-8B79-37D633B846F1}">
                  <asvg:svgBlip xmlns:asvg="http://schemas.microsoft.com/office/drawing/2016/SVG/main" xmlns="" r:embed="rId3"/>
                </a:ext>
              </a:extLst>
            </a:blip>
            <a:stretch>
              <a:fillRect l="-35120" t="-97139" r="-37750" b="-104461"/>
            </a:stretch>
          </a:blipFill>
        </p:spPr>
        <p:txBody>
          <a:bodyPr/>
          <a:lstStyle>
            <a:lvl1pPr marL="0" indent="0">
              <a:buNone/>
              <a:defRPr/>
            </a:lvl1pPr>
          </a:lstStyle>
          <a:p>
            <a:pPr lvl="0"/>
            <a:r>
              <a:rPr lang="nb-NO" dirty="0"/>
              <a:t> </a:t>
            </a:r>
            <a:endParaRPr lang="en-US" dirty="0"/>
          </a:p>
        </p:txBody>
      </p:sp>
      <p:sp>
        <p:nvSpPr>
          <p:cNvPr id="2" name="Title 1">
            <a:extLst>
              <a:ext uri="{FF2B5EF4-FFF2-40B4-BE49-F238E27FC236}">
                <a16:creationId xmlns:a16="http://schemas.microsoft.com/office/drawing/2014/main" id="{A069DA1E-EAF3-4579-9C13-A3B45E22F68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smtClean="0"/>
              <a:t>Click to edit Master title style</a:t>
            </a:r>
            <a:endParaRPr lang="en-US" dirty="0"/>
          </a:p>
        </p:txBody>
      </p:sp>
      <p:sp>
        <p:nvSpPr>
          <p:cNvPr id="12" name="Subtitle 2">
            <a:extLst>
              <a:ext uri="{FF2B5EF4-FFF2-40B4-BE49-F238E27FC236}">
                <a16:creationId xmlns:a16="http://schemas.microsoft.com/office/drawing/2014/main" id="{505C047C-D021-4993-8BCA-6B52BE3A402B}"/>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err="1"/>
              <a:t>Name</a:t>
            </a:r>
            <a:r>
              <a:rPr lang="nb-NO" noProof="0" dirty="0"/>
              <a:t> </a:t>
            </a:r>
            <a:r>
              <a:rPr lang="nb-NO" noProof="0" dirty="0" err="1"/>
              <a:t>Surname</a:t>
            </a:r>
            <a:endParaRPr lang="nb-NO" noProof="0" dirty="0"/>
          </a:p>
        </p:txBody>
      </p:sp>
      <p:sp>
        <p:nvSpPr>
          <p:cNvPr id="9" name="Text Placeholder 8">
            <a:extLst>
              <a:ext uri="{FF2B5EF4-FFF2-40B4-BE49-F238E27FC236}">
                <a16:creationId xmlns:a16="http://schemas.microsoft.com/office/drawing/2014/main" id="{966D1AE6-D2B5-49B9-8C2A-EE3784123E04}"/>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err="1"/>
              <a:t>Title</a:t>
            </a:r>
            <a:endParaRPr lang="en-US" dirty="0"/>
          </a:p>
        </p:txBody>
      </p:sp>
      <p:sp>
        <p:nvSpPr>
          <p:cNvPr id="10" name="Text Placeholder 8">
            <a:extLst>
              <a:ext uri="{FF2B5EF4-FFF2-40B4-BE49-F238E27FC236}">
                <a16:creationId xmlns:a16="http://schemas.microsoft.com/office/drawing/2014/main" id="{D4C45229-2034-4A47-89E1-3DAB700E9655}"/>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35" name="Text Placeholder 4" descr="UiO segl">
            <a:extLst>
              <a:ext uri="{FF2B5EF4-FFF2-40B4-BE49-F238E27FC236}">
                <a16:creationId xmlns:a16="http://schemas.microsoft.com/office/drawing/2014/main" id="{F9A19FD8-51AB-4838-9B3F-0C4ED0CDF7B7}"/>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xmlns="" r:embed="rId5"/>
                </a:ext>
              </a:extLst>
            </a:blip>
            <a:stretch>
              <a:fillRect/>
            </a:stretch>
          </a:blipFill>
        </p:spPr>
        <p:txBody>
          <a:bodyPr/>
          <a:lstStyle>
            <a:lvl1pPr>
              <a:buNone/>
              <a:defRPr sz="100"/>
            </a:lvl1pPr>
          </a:lstStyle>
          <a:p>
            <a:pPr lvl="0"/>
            <a:r>
              <a:rPr lang="nb-NO" dirty="0"/>
              <a:t> </a:t>
            </a:r>
            <a:endParaRPr lang="en-US" dirty="0"/>
          </a:p>
        </p:txBody>
      </p:sp>
      <p:sp>
        <p:nvSpPr>
          <p:cNvPr id="26" name="addin_colorlist" hidden="1">
            <a:extLst>
              <a:ext uri="{FF2B5EF4-FFF2-40B4-BE49-F238E27FC236}">
                <a16:creationId xmlns:a16="http://schemas.microsoft.com/office/drawing/2014/main" id="{9C89DC5C-C295-4993-8094-F0B8D6618A6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27" name="addin_colorbox" hidden="1">
            <a:extLst>
              <a:ext uri="{FF2B5EF4-FFF2-40B4-BE49-F238E27FC236}">
                <a16:creationId xmlns:a16="http://schemas.microsoft.com/office/drawing/2014/main" id="{2CC73354-08EE-44A2-AB48-A462E1508E46}"/>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8" name="addin_title" hidden="1">
            <a:extLst>
              <a:ext uri="{FF2B5EF4-FFF2-40B4-BE49-F238E27FC236}">
                <a16:creationId xmlns:a16="http://schemas.microsoft.com/office/drawing/2014/main" id="{26C6DF9C-269B-4A64-898A-65E2DB4E1958}"/>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9" name="addin_text" hidden="1">
            <a:extLst>
              <a:ext uri="{FF2B5EF4-FFF2-40B4-BE49-F238E27FC236}">
                <a16:creationId xmlns:a16="http://schemas.microsoft.com/office/drawing/2014/main" id="{DEF32610-8099-45EC-A831-EA132BB98DEB}"/>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30" name="addin_image" hidden="1">
            <a:extLst>
              <a:ext uri="{FF2B5EF4-FFF2-40B4-BE49-F238E27FC236}">
                <a16:creationId xmlns:a16="http://schemas.microsoft.com/office/drawing/2014/main" id="{FCBF301A-51A4-47F6-A13E-EA0C05B5707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1" name="addin_grouplist" hidden="1">
            <a:extLst>
              <a:ext uri="{FF2B5EF4-FFF2-40B4-BE49-F238E27FC236}">
                <a16:creationId xmlns:a16="http://schemas.microsoft.com/office/drawing/2014/main" id="{31339D77-A008-41C5-8746-5E52634CF5F3}"/>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32" name="addin_logo" hidden="1">
            <a:extLst>
              <a:ext uri="{FF2B5EF4-FFF2-40B4-BE49-F238E27FC236}">
                <a16:creationId xmlns:a16="http://schemas.microsoft.com/office/drawing/2014/main" id="{826D203C-01F5-46E6-8CA5-6E8C2BD4380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33" name="logo_hvit" descr="UiO segl" hidden="1">
            <a:extLst>
              <a:ext uri="{FF2B5EF4-FFF2-40B4-BE49-F238E27FC236}">
                <a16:creationId xmlns:a16="http://schemas.microsoft.com/office/drawing/2014/main" id="{D427F631-71AD-40A0-9DBF-5B89C6D6AF8F}"/>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0785613" y="5457092"/>
            <a:ext cx="1025436" cy="1025436"/>
          </a:xfrm>
          <a:prstGeom prst="rect">
            <a:avLst/>
          </a:prstGeom>
        </p:spPr>
      </p:pic>
      <p:pic>
        <p:nvPicPr>
          <p:cNvPr id="34" name="logo_sort" descr="UiO segl" hidden="1">
            <a:extLst>
              <a:ext uri="{FF2B5EF4-FFF2-40B4-BE49-F238E27FC236}">
                <a16:creationId xmlns:a16="http://schemas.microsoft.com/office/drawing/2014/main" id="{79A0A5BE-15A5-45D3-AAD4-DA46706180E2}"/>
              </a:ext>
            </a:extLst>
          </p:cNvPr>
          <p:cNvPicPr>
            <a:picLocks noChangeAspect="1"/>
          </p:cNvPicPr>
          <p:nvPr userDrawn="1"/>
        </p:nvPicPr>
        <p:blipFill>
          <a:blip r:embed="rId8">
            <a:extLst>
              <a:ext uri="{96DAC541-7B7A-43D3-8B79-37D633B846F1}">
                <asvg:svgBlip xmlns:asvg="http://schemas.microsoft.com/office/drawing/2016/SVG/main" xmlns=""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2868963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s top">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94FAB1-D6B5-4A8A-91E4-BEB7326ADFAA}"/>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37" name="Picture Placeholder 4">
            <a:extLst>
              <a:ext uri="{FF2B5EF4-FFF2-40B4-BE49-F238E27FC236}">
                <a16:creationId xmlns:a16="http://schemas.microsoft.com/office/drawing/2014/main" id="{8DB62B9B-DA6F-4B28-8109-CB17B37FC575}"/>
              </a:ext>
            </a:extLst>
          </p:cNvPr>
          <p:cNvSpPr>
            <a:spLocks noGrp="1"/>
          </p:cNvSpPr>
          <p:nvPr>
            <p:ph type="pic" sz="quarter" idx="30"/>
          </p:nvPr>
        </p:nvSpPr>
        <p:spPr>
          <a:xfrm>
            <a:off x="380168" y="1002716"/>
            <a:ext cx="3558980" cy="1523583"/>
          </a:xfrm>
          <a:noFill/>
        </p:spPr>
        <p:txBody>
          <a:bodyPr/>
          <a:lstStyle>
            <a:lvl1pPr>
              <a:buNone/>
              <a:defRPr/>
            </a:lvl1pPr>
          </a:lstStyle>
          <a:p>
            <a:r>
              <a:rPr lang="en-US" smtClean="0"/>
              <a:t>Click icon to add picture</a:t>
            </a:r>
            <a:endParaRPr lang="en-US" dirty="0"/>
          </a:p>
        </p:txBody>
      </p:sp>
      <p:sp>
        <p:nvSpPr>
          <p:cNvPr id="35" name="Text Placeholder 21">
            <a:extLst>
              <a:ext uri="{FF2B5EF4-FFF2-40B4-BE49-F238E27FC236}">
                <a16:creationId xmlns:a16="http://schemas.microsoft.com/office/drawing/2014/main" id="{D77A5E11-842C-4FB6-815C-DFB3ABB62700}"/>
              </a:ext>
            </a:extLst>
          </p:cNvPr>
          <p:cNvSpPr>
            <a:spLocks noGrp="1"/>
          </p:cNvSpPr>
          <p:nvPr>
            <p:ph type="body" sz="quarter" idx="28"/>
          </p:nvPr>
        </p:nvSpPr>
        <p:spPr>
          <a:xfrm>
            <a:off x="381050" y="2604949"/>
            <a:ext cx="3558098"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36" name="Content Placeholder 3">
            <a:extLst>
              <a:ext uri="{FF2B5EF4-FFF2-40B4-BE49-F238E27FC236}">
                <a16:creationId xmlns:a16="http://schemas.microsoft.com/office/drawing/2014/main" id="{608D3BA1-A495-4A81-AEDF-108083B425F7}"/>
              </a:ext>
            </a:extLst>
          </p:cNvPr>
          <p:cNvSpPr>
            <a:spLocks noGrp="1"/>
          </p:cNvSpPr>
          <p:nvPr>
            <p:ph sz="half" idx="29"/>
          </p:nvPr>
        </p:nvSpPr>
        <p:spPr>
          <a:xfrm>
            <a:off x="380168"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34" name="Picture Placeholder 4">
            <a:extLst>
              <a:ext uri="{FF2B5EF4-FFF2-40B4-BE49-F238E27FC236}">
                <a16:creationId xmlns:a16="http://schemas.microsoft.com/office/drawing/2014/main" id="{8DBA5C73-7C13-4B90-AB3C-33800055D04C}"/>
              </a:ext>
            </a:extLst>
          </p:cNvPr>
          <p:cNvSpPr>
            <a:spLocks noGrp="1"/>
          </p:cNvSpPr>
          <p:nvPr>
            <p:ph type="pic" sz="quarter" idx="27"/>
          </p:nvPr>
        </p:nvSpPr>
        <p:spPr>
          <a:xfrm>
            <a:off x="4319317" y="1002716"/>
            <a:ext cx="3556173" cy="1523583"/>
          </a:xfrm>
          <a:noFill/>
        </p:spPr>
        <p:txBody>
          <a:bodyPr/>
          <a:lstStyle>
            <a:lvl1pPr>
              <a:buNone/>
              <a:defRPr/>
            </a:lvl1pPr>
          </a:lstStyle>
          <a:p>
            <a:r>
              <a:rPr lang="en-US" smtClean="0"/>
              <a:t>Click icon to add picture</a:t>
            </a:r>
            <a:endParaRPr lang="en-US" dirty="0"/>
          </a:p>
        </p:txBody>
      </p:sp>
      <p:sp>
        <p:nvSpPr>
          <p:cNvPr id="32" name="Text Placeholder 21">
            <a:extLst>
              <a:ext uri="{FF2B5EF4-FFF2-40B4-BE49-F238E27FC236}">
                <a16:creationId xmlns:a16="http://schemas.microsoft.com/office/drawing/2014/main" id="{A5F10688-3BD3-4100-93E4-DF84C9CFDBE2}"/>
              </a:ext>
            </a:extLst>
          </p:cNvPr>
          <p:cNvSpPr>
            <a:spLocks noGrp="1"/>
          </p:cNvSpPr>
          <p:nvPr>
            <p:ph type="body" sz="quarter" idx="25"/>
          </p:nvPr>
        </p:nvSpPr>
        <p:spPr>
          <a:xfrm>
            <a:off x="4322127"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33" name="Content Placeholder 3">
            <a:extLst>
              <a:ext uri="{FF2B5EF4-FFF2-40B4-BE49-F238E27FC236}">
                <a16:creationId xmlns:a16="http://schemas.microsoft.com/office/drawing/2014/main" id="{3F640CBC-9652-48BE-BF08-FD238D950C8A}"/>
              </a:ext>
            </a:extLst>
          </p:cNvPr>
          <p:cNvSpPr>
            <a:spLocks noGrp="1"/>
          </p:cNvSpPr>
          <p:nvPr>
            <p:ph sz="half" idx="26"/>
          </p:nvPr>
        </p:nvSpPr>
        <p:spPr>
          <a:xfrm>
            <a:off x="4316509"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24" name="Picture Placeholder 4">
            <a:extLst>
              <a:ext uri="{FF2B5EF4-FFF2-40B4-BE49-F238E27FC236}">
                <a16:creationId xmlns:a16="http://schemas.microsoft.com/office/drawing/2014/main" id="{A93925D5-5699-4BE0-AEE8-00634046ACBA}"/>
              </a:ext>
            </a:extLst>
          </p:cNvPr>
          <p:cNvSpPr>
            <a:spLocks noGrp="1"/>
          </p:cNvSpPr>
          <p:nvPr>
            <p:ph type="pic" sz="quarter" idx="24"/>
          </p:nvPr>
        </p:nvSpPr>
        <p:spPr>
          <a:xfrm>
            <a:off x="8255658" y="1002716"/>
            <a:ext cx="3556173" cy="1523583"/>
          </a:xfrm>
          <a:noFill/>
        </p:spPr>
        <p:txBody>
          <a:bodyPr/>
          <a:lstStyle>
            <a:lvl1pPr>
              <a:buNone/>
              <a:defRPr/>
            </a:lvl1pPr>
          </a:lstStyle>
          <a:p>
            <a:r>
              <a:rPr lang="en-US" smtClean="0"/>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58468"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8252851"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9713F8EC-435C-4B71-B75E-816E331B7403}"/>
              </a:ext>
            </a:extLst>
          </p:cNvPr>
          <p:cNvSpPr>
            <a:spLocks noGrp="1"/>
          </p:cNvSpPr>
          <p:nvPr>
            <p:ph type="ftr" sz="quarter" idx="32"/>
          </p:nvPr>
        </p:nvSpPr>
        <p:spPr/>
        <p:txBody>
          <a:bodyPr/>
          <a:lstStyle/>
          <a:p>
            <a:endParaRPr lang="nb-NO" dirty="0"/>
          </a:p>
        </p:txBody>
      </p:sp>
      <p:sp>
        <p:nvSpPr>
          <p:cNvPr id="5" name="Slide Number Placeholder 4">
            <a:extLst>
              <a:ext uri="{FF2B5EF4-FFF2-40B4-BE49-F238E27FC236}">
                <a16:creationId xmlns:a16="http://schemas.microsoft.com/office/drawing/2014/main" id="{73CC78E7-5B5A-4EE3-B029-42635C54C96B}"/>
              </a:ext>
            </a:extLst>
          </p:cNvPr>
          <p:cNvSpPr>
            <a:spLocks noGrp="1"/>
          </p:cNvSpPr>
          <p:nvPr>
            <p:ph type="sldNum" sz="quarter" idx="33"/>
          </p:nvPr>
        </p:nvSpPr>
        <p:spPr/>
        <p:txBody>
          <a:bodyPr/>
          <a:lstStyle/>
          <a:p>
            <a:r>
              <a:rPr lang="en-US"/>
              <a:t>Page </a:t>
            </a:r>
            <a:fld id="{5251F420-7306-4E7C-A79E-F31A38F7D392}" type="slidenum">
              <a:rPr lang="en-US" smtClean="0"/>
              <a:pPr/>
              <a:t>‹#›</a:t>
            </a:fld>
            <a:endParaRPr lang="en-US" dirty="0"/>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2818459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textboxes">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46" name="Text Placeholder 21">
            <a:extLst>
              <a:ext uri="{FF2B5EF4-FFF2-40B4-BE49-F238E27FC236}">
                <a16:creationId xmlns:a16="http://schemas.microsoft.com/office/drawing/2014/main" id="{B72D2E40-18A8-4D11-A79B-F130A143E05C}"/>
              </a:ext>
            </a:extLst>
          </p:cNvPr>
          <p:cNvSpPr>
            <a:spLocks noGrp="1"/>
          </p:cNvSpPr>
          <p:nvPr>
            <p:ph type="body" sz="quarter" idx="30"/>
          </p:nvPr>
        </p:nvSpPr>
        <p:spPr>
          <a:xfrm>
            <a:off x="380168" y="1570739"/>
            <a:ext cx="2703713"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45" name="Content Placeholder 3">
            <a:extLst>
              <a:ext uri="{FF2B5EF4-FFF2-40B4-BE49-F238E27FC236}">
                <a16:creationId xmlns:a16="http://schemas.microsoft.com/office/drawing/2014/main" id="{FBF46E5C-C7CD-4024-B778-D17BB07C10CB}"/>
              </a:ext>
            </a:extLst>
          </p:cNvPr>
          <p:cNvSpPr>
            <a:spLocks noGrp="1"/>
          </p:cNvSpPr>
          <p:nvPr>
            <p:ph sz="half" idx="29"/>
          </p:nvPr>
        </p:nvSpPr>
        <p:spPr>
          <a:xfrm>
            <a:off x="380168"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4" name="Text Placeholder 21">
            <a:extLst>
              <a:ext uri="{FF2B5EF4-FFF2-40B4-BE49-F238E27FC236}">
                <a16:creationId xmlns:a16="http://schemas.microsoft.com/office/drawing/2014/main" id="{3E2AF5D0-334B-4117-BADC-AC9D08C21C55}"/>
              </a:ext>
            </a:extLst>
          </p:cNvPr>
          <p:cNvSpPr>
            <a:spLocks noGrp="1"/>
          </p:cNvSpPr>
          <p:nvPr>
            <p:ph type="body" sz="quarter" idx="28"/>
          </p:nvPr>
        </p:nvSpPr>
        <p:spPr>
          <a:xfrm>
            <a:off x="3303806" y="1570739"/>
            <a:ext cx="2703713"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43" name="Content Placeholder 3">
            <a:extLst>
              <a:ext uri="{FF2B5EF4-FFF2-40B4-BE49-F238E27FC236}">
                <a16:creationId xmlns:a16="http://schemas.microsoft.com/office/drawing/2014/main" id="{542EDCC5-87FC-4341-AA76-9AE955848C54}"/>
              </a:ext>
            </a:extLst>
          </p:cNvPr>
          <p:cNvSpPr>
            <a:spLocks noGrp="1"/>
          </p:cNvSpPr>
          <p:nvPr>
            <p:ph sz="half" idx="27"/>
          </p:nvPr>
        </p:nvSpPr>
        <p:spPr>
          <a:xfrm>
            <a:off x="3303806" y="2307943"/>
            <a:ext cx="2703713" cy="3361015"/>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2" name="Text Placeholder 21">
            <a:extLst>
              <a:ext uri="{FF2B5EF4-FFF2-40B4-BE49-F238E27FC236}">
                <a16:creationId xmlns:a16="http://schemas.microsoft.com/office/drawing/2014/main" id="{B6D298D6-0193-4F36-B987-5B03BFD64A79}"/>
              </a:ext>
            </a:extLst>
          </p:cNvPr>
          <p:cNvSpPr>
            <a:spLocks noGrp="1"/>
          </p:cNvSpPr>
          <p:nvPr>
            <p:ph type="body" sz="quarter" idx="26"/>
          </p:nvPr>
        </p:nvSpPr>
        <p:spPr>
          <a:xfrm>
            <a:off x="6205962" y="1570739"/>
            <a:ext cx="2703713"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41" name="Content Placeholder 3">
            <a:extLst>
              <a:ext uri="{FF2B5EF4-FFF2-40B4-BE49-F238E27FC236}">
                <a16:creationId xmlns:a16="http://schemas.microsoft.com/office/drawing/2014/main" id="{E25FBBCD-FAB3-496C-9023-BEA9649A7EA4}"/>
              </a:ext>
            </a:extLst>
          </p:cNvPr>
          <p:cNvSpPr>
            <a:spLocks noGrp="1"/>
          </p:cNvSpPr>
          <p:nvPr>
            <p:ph sz="half" idx="25"/>
          </p:nvPr>
        </p:nvSpPr>
        <p:spPr>
          <a:xfrm>
            <a:off x="6205962"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25" name="Text Placeholder 21">
            <a:extLst>
              <a:ext uri="{FF2B5EF4-FFF2-40B4-BE49-F238E27FC236}">
                <a16:creationId xmlns:a16="http://schemas.microsoft.com/office/drawing/2014/main" id="{84EBD52D-9372-4482-9683-865699B9658F}"/>
              </a:ext>
            </a:extLst>
          </p:cNvPr>
          <p:cNvSpPr>
            <a:spLocks noGrp="1"/>
          </p:cNvSpPr>
          <p:nvPr>
            <p:ph type="body" sz="quarter" idx="24"/>
          </p:nvPr>
        </p:nvSpPr>
        <p:spPr>
          <a:xfrm>
            <a:off x="9108118" y="1570739"/>
            <a:ext cx="2703713"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108118" y="2307943"/>
            <a:ext cx="2703713" cy="3361013"/>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BD42304F-BB43-4D12-B83D-02C5FD8197FE}"/>
              </a:ext>
            </a:extLst>
          </p:cNvPr>
          <p:cNvSpPr>
            <a:spLocks noGrp="1"/>
          </p:cNvSpPr>
          <p:nvPr>
            <p:ph type="ftr" sz="quarter" idx="32"/>
          </p:nvPr>
        </p:nvSpPr>
        <p:spPr/>
        <p:txBody>
          <a:bodyPr/>
          <a:lstStyle/>
          <a:p>
            <a:endParaRPr lang="nb-NO" dirty="0"/>
          </a:p>
        </p:txBody>
      </p:sp>
      <p:sp>
        <p:nvSpPr>
          <p:cNvPr id="5" name="Slide Number Placeholder 4">
            <a:extLst>
              <a:ext uri="{FF2B5EF4-FFF2-40B4-BE49-F238E27FC236}">
                <a16:creationId xmlns:a16="http://schemas.microsoft.com/office/drawing/2014/main" id="{67E62047-812A-4356-A8E0-D0CA23D39A48}"/>
              </a:ext>
            </a:extLst>
          </p:cNvPr>
          <p:cNvSpPr>
            <a:spLocks noGrp="1"/>
          </p:cNvSpPr>
          <p:nvPr>
            <p:ph type="sldNum" sz="quarter" idx="33"/>
          </p:nvPr>
        </p:nvSpPr>
        <p:spPr/>
        <p:txBody>
          <a:bodyPr/>
          <a:lstStyle/>
          <a:p>
            <a:r>
              <a:rPr lang="en-US"/>
              <a:t>Page </a:t>
            </a:r>
            <a:fld id="{5251F420-7306-4E7C-A79E-F31A38F7D392}" type="slidenum">
              <a:rPr lang="en-US" smtClean="0"/>
              <a:pPr/>
              <a:t>‹#›</a:t>
            </a:fld>
            <a:endParaRPr lang="en-US" dirty="0"/>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589110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pictures top">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F856006-F837-40CC-A206-116358E5158A}"/>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1" name="Picture Placeholder 4">
            <a:extLst>
              <a:ext uri="{FF2B5EF4-FFF2-40B4-BE49-F238E27FC236}">
                <a16:creationId xmlns:a16="http://schemas.microsoft.com/office/drawing/2014/main" id="{DC80BDF2-BFAE-4432-9B71-EC93BBDB2643}"/>
              </a:ext>
            </a:extLst>
          </p:cNvPr>
          <p:cNvSpPr>
            <a:spLocks noGrp="1"/>
          </p:cNvSpPr>
          <p:nvPr>
            <p:ph type="pic" sz="quarter" idx="23"/>
          </p:nvPr>
        </p:nvSpPr>
        <p:spPr>
          <a:xfrm>
            <a:off x="380167" y="1002716"/>
            <a:ext cx="2716859" cy="1523583"/>
          </a:xfrm>
          <a:noFill/>
        </p:spPr>
        <p:txBody>
          <a:bodyPr/>
          <a:lstStyle>
            <a:lvl1pPr>
              <a:buNone/>
              <a:defRPr/>
            </a:lvl1pPr>
          </a:lstStyle>
          <a:p>
            <a:r>
              <a:rPr lang="en-US" smtClean="0"/>
              <a:t>Click icon to add picture</a:t>
            </a:r>
            <a:endParaRPr lang="en-US" dirty="0"/>
          </a:p>
        </p:txBody>
      </p:sp>
      <p:sp>
        <p:nvSpPr>
          <p:cNvPr id="16" name="Subtitle 2">
            <a:extLst>
              <a:ext uri="{FF2B5EF4-FFF2-40B4-BE49-F238E27FC236}">
                <a16:creationId xmlns:a16="http://schemas.microsoft.com/office/drawing/2014/main" id="{11FE7522-682F-43A2-922B-D0B51A4624B9}"/>
              </a:ext>
            </a:extLst>
          </p:cNvPr>
          <p:cNvSpPr>
            <a:spLocks noGrp="1"/>
          </p:cNvSpPr>
          <p:nvPr>
            <p:ph type="subTitle" idx="13"/>
          </p:nvPr>
        </p:nvSpPr>
        <p:spPr>
          <a:xfrm>
            <a:off x="380168" y="2604949"/>
            <a:ext cx="2716858" cy="494749"/>
          </a:xfrm>
        </p:spPr>
        <p:txBody>
          <a:bodyPr anchor="t"/>
          <a:lstStyle>
            <a:lvl1pPr marL="0" indent="0" algn="l">
              <a:buNone/>
              <a:defRPr sz="15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30" name="Content Placeholder 3">
            <a:extLst>
              <a:ext uri="{FF2B5EF4-FFF2-40B4-BE49-F238E27FC236}">
                <a16:creationId xmlns:a16="http://schemas.microsoft.com/office/drawing/2014/main" id="{480D74DD-4A50-49DD-9306-A23A22079643}"/>
              </a:ext>
            </a:extLst>
          </p:cNvPr>
          <p:cNvSpPr>
            <a:spLocks noGrp="1"/>
          </p:cNvSpPr>
          <p:nvPr>
            <p:ph sz="half" idx="30"/>
          </p:nvPr>
        </p:nvSpPr>
        <p:spPr>
          <a:xfrm>
            <a:off x="380167" y="3292760"/>
            <a:ext cx="2716858" cy="2376198"/>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5" name="Picture Placeholder 4">
            <a:extLst>
              <a:ext uri="{FF2B5EF4-FFF2-40B4-BE49-F238E27FC236}">
                <a16:creationId xmlns:a16="http://schemas.microsoft.com/office/drawing/2014/main" id="{E388075E-3AFC-4298-92EB-455858EE4D00}"/>
              </a:ext>
            </a:extLst>
          </p:cNvPr>
          <p:cNvSpPr>
            <a:spLocks noGrp="1"/>
          </p:cNvSpPr>
          <p:nvPr>
            <p:ph type="pic" sz="quarter" idx="22"/>
          </p:nvPr>
        </p:nvSpPr>
        <p:spPr>
          <a:xfrm>
            <a:off x="3286577" y="1002716"/>
            <a:ext cx="2716859" cy="1523583"/>
          </a:xfrm>
          <a:noFill/>
        </p:spPr>
        <p:txBody>
          <a:bodyPr/>
          <a:lstStyle>
            <a:lvl1pPr>
              <a:buNone/>
              <a:defRPr/>
            </a:lvl1pPr>
          </a:lstStyle>
          <a:p>
            <a:r>
              <a:rPr lang="en-US" smtClean="0"/>
              <a:t>Click icon to add picture</a:t>
            </a:r>
            <a:endParaRPr lang="en-US" dirty="0"/>
          </a:p>
        </p:txBody>
      </p:sp>
      <p:sp>
        <p:nvSpPr>
          <p:cNvPr id="22" name="Text Placeholder 21">
            <a:extLst>
              <a:ext uri="{FF2B5EF4-FFF2-40B4-BE49-F238E27FC236}">
                <a16:creationId xmlns:a16="http://schemas.microsoft.com/office/drawing/2014/main" id="{C5EE1A38-0897-4573-99F1-2AAFFB9267F8}"/>
              </a:ext>
            </a:extLst>
          </p:cNvPr>
          <p:cNvSpPr>
            <a:spLocks noGrp="1"/>
          </p:cNvSpPr>
          <p:nvPr>
            <p:ph type="body" sz="quarter" idx="17"/>
          </p:nvPr>
        </p:nvSpPr>
        <p:spPr>
          <a:xfrm>
            <a:off x="328657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28657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25" name="Picture Placeholder 4">
            <a:extLst>
              <a:ext uri="{FF2B5EF4-FFF2-40B4-BE49-F238E27FC236}">
                <a16:creationId xmlns:a16="http://schemas.microsoft.com/office/drawing/2014/main" id="{3D1BDEE6-8393-45A2-903D-6459074B303C}"/>
              </a:ext>
            </a:extLst>
          </p:cNvPr>
          <p:cNvSpPr>
            <a:spLocks noGrp="1"/>
          </p:cNvSpPr>
          <p:nvPr>
            <p:ph type="pic" sz="quarter" idx="25"/>
          </p:nvPr>
        </p:nvSpPr>
        <p:spPr>
          <a:xfrm>
            <a:off x="6192988" y="1002716"/>
            <a:ext cx="2716859" cy="1523583"/>
          </a:xfrm>
          <a:noFill/>
        </p:spPr>
        <p:txBody>
          <a:bodyPr/>
          <a:lstStyle>
            <a:lvl1pPr>
              <a:buNone/>
              <a:defRPr/>
            </a:lvl1pPr>
          </a:lstStyle>
          <a:p>
            <a:r>
              <a:rPr lang="en-US" smtClean="0"/>
              <a:t>Click icon to add picture</a:t>
            </a:r>
            <a:endParaRPr lang="en-US" dirty="0"/>
          </a:p>
        </p:txBody>
      </p:sp>
      <p:sp>
        <p:nvSpPr>
          <p:cNvPr id="20" name="Text Placeholder 21">
            <a:extLst>
              <a:ext uri="{FF2B5EF4-FFF2-40B4-BE49-F238E27FC236}">
                <a16:creationId xmlns:a16="http://schemas.microsoft.com/office/drawing/2014/main" id="{2D7B525A-A39D-4409-889F-3E50319F94F3}"/>
              </a:ext>
            </a:extLst>
          </p:cNvPr>
          <p:cNvSpPr>
            <a:spLocks noGrp="1"/>
          </p:cNvSpPr>
          <p:nvPr>
            <p:ph type="body" sz="quarter" idx="24"/>
          </p:nvPr>
        </p:nvSpPr>
        <p:spPr>
          <a:xfrm>
            <a:off x="619298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28" name="Content Placeholder 3">
            <a:extLst>
              <a:ext uri="{FF2B5EF4-FFF2-40B4-BE49-F238E27FC236}">
                <a16:creationId xmlns:a16="http://schemas.microsoft.com/office/drawing/2014/main" id="{A3C6FFF7-1BD6-4C2E-949A-7AEAD2340CC4}"/>
              </a:ext>
            </a:extLst>
          </p:cNvPr>
          <p:cNvSpPr>
            <a:spLocks noGrp="1"/>
          </p:cNvSpPr>
          <p:nvPr>
            <p:ph sz="half" idx="28"/>
          </p:nvPr>
        </p:nvSpPr>
        <p:spPr>
          <a:xfrm>
            <a:off x="619298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9094974" y="1040821"/>
            <a:ext cx="2716858" cy="1523583"/>
          </a:xfrm>
          <a:noFill/>
        </p:spPr>
        <p:txBody>
          <a:bodyPr/>
          <a:lstStyle>
            <a:lvl1pPr>
              <a:buNone/>
              <a:defRPr/>
            </a:lvl1pPr>
          </a:lstStyle>
          <a:p>
            <a:r>
              <a:rPr lang="en-US" smtClean="0"/>
              <a:t>Click icon to add picture</a:t>
            </a:r>
            <a:endParaRPr lang="en-US" dirty="0"/>
          </a:p>
        </p:txBody>
      </p:sp>
      <p:sp>
        <p:nvSpPr>
          <p:cNvPr id="26" name="Text Placeholder 21">
            <a:extLst>
              <a:ext uri="{FF2B5EF4-FFF2-40B4-BE49-F238E27FC236}">
                <a16:creationId xmlns:a16="http://schemas.microsoft.com/office/drawing/2014/main" id="{22AA6F0B-4FE7-4E1E-A833-9372AA448897}"/>
              </a:ext>
            </a:extLst>
          </p:cNvPr>
          <p:cNvSpPr>
            <a:spLocks noGrp="1"/>
          </p:cNvSpPr>
          <p:nvPr>
            <p:ph type="body" sz="quarter" idx="26"/>
          </p:nvPr>
        </p:nvSpPr>
        <p:spPr>
          <a:xfrm>
            <a:off x="9094974"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094974" y="3292761"/>
            <a:ext cx="2716858" cy="2376197"/>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86080474-3338-40C3-87FC-F73889A04CD0}"/>
              </a:ext>
            </a:extLst>
          </p:cNvPr>
          <p:cNvSpPr>
            <a:spLocks noGrp="1"/>
          </p:cNvSpPr>
          <p:nvPr>
            <p:ph type="ftr" sz="quarter" idx="32"/>
          </p:nvPr>
        </p:nvSpPr>
        <p:spPr/>
        <p:txBody>
          <a:bodyPr/>
          <a:lstStyle/>
          <a:p>
            <a:endParaRPr lang="nb-NO" dirty="0"/>
          </a:p>
        </p:txBody>
      </p:sp>
      <p:sp>
        <p:nvSpPr>
          <p:cNvPr id="6" name="Slide Number Placeholder 5">
            <a:extLst>
              <a:ext uri="{FF2B5EF4-FFF2-40B4-BE49-F238E27FC236}">
                <a16:creationId xmlns:a16="http://schemas.microsoft.com/office/drawing/2014/main" id="{42511102-D50C-4D40-87C3-107C3022CF1E}"/>
              </a:ext>
            </a:extLst>
          </p:cNvPr>
          <p:cNvSpPr>
            <a:spLocks noGrp="1"/>
          </p:cNvSpPr>
          <p:nvPr>
            <p:ph type="sldNum" sz="quarter" idx="33"/>
          </p:nvPr>
        </p:nvSpPr>
        <p:spPr/>
        <p:txBody>
          <a:bodyPr/>
          <a:lstStyle/>
          <a:p>
            <a:r>
              <a:rPr lang="en-US"/>
              <a:t>Page </a:t>
            </a:r>
            <a:fld id="{5251F420-7306-4E7C-A79E-F31A38F7D392}" type="slidenum">
              <a:rPr lang="en-US" smtClean="0"/>
              <a:pPr/>
              <a:t>‹#›</a:t>
            </a:fld>
            <a:endParaRPr lang="en-US" dirty="0"/>
          </a:p>
        </p:txBody>
      </p:sp>
      <p:pic>
        <p:nvPicPr>
          <p:cNvPr id="19" name="Picture 1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028994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00F89B0E-F421-45EF-8C78-C84FEFC483DF}"/>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3" name="Subtitle 2">
            <a:extLst>
              <a:ext uri="{FF2B5EF4-FFF2-40B4-BE49-F238E27FC236}">
                <a16:creationId xmlns:a16="http://schemas.microsoft.com/office/drawing/2014/main" id="{F7BB50C2-6F95-4C0A-8590-741501231A71}"/>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2" name="Picture Placeholder 1">
            <a:extLst>
              <a:ext uri="{FF2B5EF4-FFF2-40B4-BE49-F238E27FC236}">
                <a16:creationId xmlns:a16="http://schemas.microsoft.com/office/drawing/2014/main" id="{D0001077-9CBF-4E3B-BC21-E948C160E969}"/>
              </a:ext>
            </a:extLst>
          </p:cNvPr>
          <p:cNvSpPr>
            <a:spLocks noGrp="1"/>
          </p:cNvSpPr>
          <p:nvPr>
            <p:ph type="pic" sz="quarter" idx="20"/>
          </p:nvPr>
        </p:nvSpPr>
        <p:spPr>
          <a:xfrm>
            <a:off x="380168" y="1729109"/>
            <a:ext cx="5611759" cy="3948448"/>
          </a:xfrm>
          <a:prstGeom prst="rect">
            <a:avLst/>
          </a:prstGeom>
          <a:noFill/>
        </p:spPr>
        <p:txBody>
          <a:bodyPr lIns="0" tIns="0" rIns="0" bIns="0"/>
          <a:lstStyle>
            <a:lvl1pPr>
              <a:buNone/>
              <a:defRPr/>
            </a:lvl1pPr>
          </a:lstStyle>
          <a:p>
            <a:r>
              <a:rPr lang="en-US" smtClean="0"/>
              <a:t>Click icon to add picture</a:t>
            </a:r>
            <a:endParaRPr lang="en-US" dirty="0"/>
          </a:p>
        </p:txBody>
      </p:sp>
      <p:sp>
        <p:nvSpPr>
          <p:cNvPr id="13" name="Text Placeholder 12">
            <a:extLst>
              <a:ext uri="{FF2B5EF4-FFF2-40B4-BE49-F238E27FC236}">
                <a16:creationId xmlns:a16="http://schemas.microsoft.com/office/drawing/2014/main" id="{D41D3FFA-A749-48E7-93B6-E3608A598DAF}"/>
              </a:ext>
            </a:extLst>
          </p:cNvPr>
          <p:cNvSpPr>
            <a:spLocks noGrp="1"/>
          </p:cNvSpPr>
          <p:nvPr>
            <p:ph type="body" sz="quarter" idx="15" hasCustomPrompt="1"/>
          </p:nvPr>
        </p:nvSpPr>
        <p:spPr>
          <a:xfrm>
            <a:off x="380168" y="5875993"/>
            <a:ext cx="5611760" cy="182608"/>
          </a:xfrm>
        </p:spPr>
        <p:txBody>
          <a:bodyPr/>
          <a:lstStyle>
            <a:lvl1pPr marL="0" indent="0" algn="r">
              <a:buNone/>
              <a:defRPr sz="750">
                <a:solidFill>
                  <a:srgbClr val="524B48"/>
                </a:solidFill>
              </a:defRPr>
            </a:lvl1pPr>
          </a:lstStyle>
          <a:p>
            <a:pPr marL="0" marR="0" lvl="0" indent="0" algn="r"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Photo </a:t>
            </a:r>
            <a:r>
              <a:rPr lang="nb-NO" dirty="0" err="1"/>
              <a:t>credit</a:t>
            </a:r>
            <a:r>
              <a:rPr lang="nb-NO" dirty="0"/>
              <a:t> / </a:t>
            </a:r>
            <a:r>
              <a:rPr lang="nb-NO" dirty="0" err="1"/>
              <a:t>Caption</a:t>
            </a:r>
            <a:endParaRPr lang="en-US" dirty="0"/>
          </a:p>
        </p:txBody>
      </p:sp>
      <p:sp>
        <p:nvSpPr>
          <p:cNvPr id="3" name="Picture Placeholder 2">
            <a:extLst>
              <a:ext uri="{FF2B5EF4-FFF2-40B4-BE49-F238E27FC236}">
                <a16:creationId xmlns:a16="http://schemas.microsoft.com/office/drawing/2014/main" id="{BB89F89F-F92D-4257-8097-9A576478EB56}"/>
              </a:ext>
            </a:extLst>
          </p:cNvPr>
          <p:cNvSpPr>
            <a:spLocks noGrp="1"/>
          </p:cNvSpPr>
          <p:nvPr>
            <p:ph type="pic" sz="quarter" idx="21"/>
          </p:nvPr>
        </p:nvSpPr>
        <p:spPr>
          <a:xfrm>
            <a:off x="6172201" y="1729109"/>
            <a:ext cx="5639631" cy="3948448"/>
          </a:xfrm>
          <a:prstGeom prst="rect">
            <a:avLst/>
          </a:prstGeom>
          <a:noFill/>
        </p:spPr>
        <p:txBody>
          <a:bodyPr lIns="0" tIns="0" rIns="0" bIns="0"/>
          <a:lstStyle>
            <a:lvl1pPr>
              <a:buNone/>
              <a:defRPr/>
            </a:lvl1pPr>
          </a:lstStyle>
          <a:p>
            <a:r>
              <a:rPr lang="en-US" smtClean="0"/>
              <a:t>Click icon to add picture</a:t>
            </a:r>
            <a:endParaRPr lang="en-US" dirty="0"/>
          </a:p>
        </p:txBody>
      </p:sp>
      <p:sp>
        <p:nvSpPr>
          <p:cNvPr id="14" name="Text Placeholder 12">
            <a:extLst>
              <a:ext uri="{FF2B5EF4-FFF2-40B4-BE49-F238E27FC236}">
                <a16:creationId xmlns:a16="http://schemas.microsoft.com/office/drawing/2014/main" id="{BD368394-9DFE-49F7-8B3A-C5D11ABAF3C1}"/>
              </a:ext>
            </a:extLst>
          </p:cNvPr>
          <p:cNvSpPr>
            <a:spLocks noGrp="1"/>
          </p:cNvSpPr>
          <p:nvPr>
            <p:ph type="body" sz="quarter" idx="16" hasCustomPrompt="1"/>
          </p:nvPr>
        </p:nvSpPr>
        <p:spPr>
          <a:xfrm>
            <a:off x="6200072" y="5875993"/>
            <a:ext cx="5611760" cy="182608"/>
          </a:xfrm>
        </p:spPr>
        <p:txBody>
          <a:bodyPr/>
          <a:lstStyle>
            <a:lvl1pPr marL="0" indent="0" algn="r">
              <a:buNone/>
              <a:defRPr sz="750">
                <a:solidFill>
                  <a:srgbClr val="524B48"/>
                </a:solidFill>
              </a:defRPr>
            </a:lvl1pPr>
          </a:lstStyle>
          <a:p>
            <a:pPr marL="0" marR="0" lvl="0" indent="0" algn="r"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Photo </a:t>
            </a:r>
            <a:r>
              <a:rPr lang="nb-NO" dirty="0" err="1"/>
              <a:t>credit</a:t>
            </a:r>
            <a:r>
              <a:rPr lang="nb-NO" dirty="0"/>
              <a:t> / </a:t>
            </a:r>
            <a:r>
              <a:rPr lang="nb-NO" dirty="0" err="1"/>
              <a:t>Caption</a:t>
            </a:r>
            <a:endParaRPr lang="en-US" dirty="0"/>
          </a:p>
        </p:txBody>
      </p:sp>
      <p:sp>
        <p:nvSpPr>
          <p:cNvPr id="6" name="Footer Placeholder 5">
            <a:extLst>
              <a:ext uri="{FF2B5EF4-FFF2-40B4-BE49-F238E27FC236}">
                <a16:creationId xmlns:a16="http://schemas.microsoft.com/office/drawing/2014/main" id="{8772DED8-733B-4015-A7CA-A05638F7AA32}"/>
              </a:ext>
            </a:extLst>
          </p:cNvPr>
          <p:cNvSpPr>
            <a:spLocks noGrp="1"/>
          </p:cNvSpPr>
          <p:nvPr>
            <p:ph type="ftr" sz="quarter" idx="23"/>
          </p:nvPr>
        </p:nvSpPr>
        <p:spPr/>
        <p:txBody>
          <a:bodyPr/>
          <a:lstStyle/>
          <a:p>
            <a:endParaRPr lang="nb-NO" dirty="0"/>
          </a:p>
        </p:txBody>
      </p:sp>
      <p:sp>
        <p:nvSpPr>
          <p:cNvPr id="7" name="Slide Number Placeholder 6">
            <a:extLst>
              <a:ext uri="{FF2B5EF4-FFF2-40B4-BE49-F238E27FC236}">
                <a16:creationId xmlns:a16="http://schemas.microsoft.com/office/drawing/2014/main" id="{A5B8E388-3742-4614-842F-C221FF66F72A}"/>
              </a:ext>
            </a:extLst>
          </p:cNvPr>
          <p:cNvSpPr>
            <a:spLocks noGrp="1"/>
          </p:cNvSpPr>
          <p:nvPr>
            <p:ph type="sldNum" sz="quarter" idx="24"/>
          </p:nvPr>
        </p:nvSpPr>
        <p:spPr/>
        <p:txBody>
          <a:bodyPr/>
          <a:lstStyle/>
          <a:p>
            <a:r>
              <a:rPr lang="en-US"/>
              <a:t>Page </a:t>
            </a:r>
            <a:fld id="{5251F420-7306-4E7C-A79E-F31A38F7D392}" type="slidenum">
              <a:rPr lang="en-US" smtClean="0"/>
              <a:pPr/>
              <a:t>‹#›</a:t>
            </a:fld>
            <a:endParaRPr lang="en-US" dirty="0"/>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913903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53F87D86-02F1-4288-ADF3-CFC53D24CE4F}"/>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9" name="Text Placeholder 21">
            <a:extLst>
              <a:ext uri="{FF2B5EF4-FFF2-40B4-BE49-F238E27FC236}">
                <a16:creationId xmlns:a16="http://schemas.microsoft.com/office/drawing/2014/main" id="{78A54228-A18C-49D4-8BAE-55234982E140}"/>
              </a:ext>
            </a:extLst>
          </p:cNvPr>
          <p:cNvSpPr>
            <a:spLocks noGrp="1"/>
          </p:cNvSpPr>
          <p:nvPr>
            <p:ph type="body" sz="quarter" idx="22"/>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8" name="Picture Placeholder 7">
            <a:extLst>
              <a:ext uri="{FF2B5EF4-FFF2-40B4-BE49-F238E27FC236}">
                <a16:creationId xmlns:a16="http://schemas.microsoft.com/office/drawing/2014/main" id="{E37AE244-E30D-4FB2-98A6-B9EC37B05A95}"/>
              </a:ext>
            </a:extLst>
          </p:cNvPr>
          <p:cNvSpPr>
            <a:spLocks noGrp="1"/>
          </p:cNvSpPr>
          <p:nvPr>
            <p:ph type="pic" sz="quarter" idx="26"/>
          </p:nvPr>
        </p:nvSpPr>
        <p:spPr>
          <a:xfrm>
            <a:off x="380170" y="1710901"/>
            <a:ext cx="3524319" cy="3958058"/>
          </a:xfrm>
          <a:prstGeom prst="rect">
            <a:avLst/>
          </a:prstGeom>
          <a:noFill/>
        </p:spPr>
        <p:txBody>
          <a:bodyPr lIns="0" tIns="0" rIns="0" bIns="0"/>
          <a:lstStyle>
            <a:lvl1pPr marL="0" indent="0">
              <a:buNone/>
              <a:defRPr/>
            </a:lvl1pPr>
          </a:lstStyle>
          <a:p>
            <a:r>
              <a:rPr lang="en-US" smtClean="0"/>
              <a:t>Click icon to add picture</a:t>
            </a:r>
            <a:endParaRPr lang="en-US" dirty="0"/>
          </a:p>
        </p:txBody>
      </p:sp>
      <p:sp>
        <p:nvSpPr>
          <p:cNvPr id="27" name="Text Placeholder 21">
            <a:extLst>
              <a:ext uri="{FF2B5EF4-FFF2-40B4-BE49-F238E27FC236}">
                <a16:creationId xmlns:a16="http://schemas.microsoft.com/office/drawing/2014/main" id="{16109106-4360-48AE-97EE-22C402C46E31}"/>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9" name="Picture Placeholder 8">
            <a:extLst>
              <a:ext uri="{FF2B5EF4-FFF2-40B4-BE49-F238E27FC236}">
                <a16:creationId xmlns:a16="http://schemas.microsoft.com/office/drawing/2014/main" id="{4CA0C917-5130-4608-85A6-627EB2AFD5D9}"/>
              </a:ext>
            </a:extLst>
          </p:cNvPr>
          <p:cNvSpPr>
            <a:spLocks noGrp="1"/>
          </p:cNvSpPr>
          <p:nvPr>
            <p:ph type="pic" sz="quarter" idx="27"/>
          </p:nvPr>
        </p:nvSpPr>
        <p:spPr>
          <a:xfrm>
            <a:off x="4333842" y="1703168"/>
            <a:ext cx="3524319" cy="3958058"/>
          </a:xfrm>
          <a:prstGeom prst="rect">
            <a:avLst/>
          </a:prstGeom>
          <a:noFill/>
        </p:spPr>
        <p:txBody>
          <a:bodyPr lIns="0" tIns="0" rIns="0" bIns="0"/>
          <a:lstStyle>
            <a:lvl1pPr marL="0" indent="0">
              <a:buNone/>
              <a:defRPr/>
            </a:lvl1pPr>
          </a:lstStyle>
          <a:p>
            <a:r>
              <a:rPr lang="en-US" smtClean="0"/>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10" name="Picture Placeholder 9">
            <a:extLst>
              <a:ext uri="{FF2B5EF4-FFF2-40B4-BE49-F238E27FC236}">
                <a16:creationId xmlns:a16="http://schemas.microsoft.com/office/drawing/2014/main" id="{B0C61C4C-3830-4483-B223-21FD6F02122E}"/>
              </a:ext>
            </a:extLst>
          </p:cNvPr>
          <p:cNvSpPr>
            <a:spLocks noGrp="1"/>
          </p:cNvSpPr>
          <p:nvPr>
            <p:ph type="pic" sz="quarter" idx="28"/>
          </p:nvPr>
        </p:nvSpPr>
        <p:spPr>
          <a:xfrm>
            <a:off x="8287514" y="1703168"/>
            <a:ext cx="3524319" cy="3958058"/>
          </a:xfrm>
          <a:prstGeom prst="rect">
            <a:avLst/>
          </a:prstGeom>
          <a:noFill/>
        </p:spPr>
        <p:txBody>
          <a:bodyPr lIns="0" tIns="0" rIns="0" bIns="0"/>
          <a:lstStyle>
            <a:lvl1pPr marL="0" indent="0">
              <a:buNone/>
              <a:defRPr/>
            </a:lvl1pPr>
          </a:lstStyle>
          <a:p>
            <a:r>
              <a:rPr lang="en-US" smtClean="0"/>
              <a:t>Click icon to add picture</a:t>
            </a:r>
            <a:endParaRPr lang="en-US" dirty="0"/>
          </a:p>
        </p:txBody>
      </p:sp>
      <p:sp>
        <p:nvSpPr>
          <p:cNvPr id="4" name="Footer Placeholder 3">
            <a:extLst>
              <a:ext uri="{FF2B5EF4-FFF2-40B4-BE49-F238E27FC236}">
                <a16:creationId xmlns:a16="http://schemas.microsoft.com/office/drawing/2014/main" id="{C5A5FD81-8099-440B-91E9-2813AE814045}"/>
              </a:ext>
            </a:extLst>
          </p:cNvPr>
          <p:cNvSpPr>
            <a:spLocks noGrp="1"/>
          </p:cNvSpPr>
          <p:nvPr>
            <p:ph type="ftr" sz="quarter" idx="30"/>
          </p:nvPr>
        </p:nvSpPr>
        <p:spPr/>
        <p:txBody>
          <a:bodyPr/>
          <a:lstStyle/>
          <a:p>
            <a:endParaRPr lang="nb-NO" dirty="0"/>
          </a:p>
        </p:txBody>
      </p:sp>
      <p:sp>
        <p:nvSpPr>
          <p:cNvPr id="5" name="Slide Number Placeholder 4">
            <a:extLst>
              <a:ext uri="{FF2B5EF4-FFF2-40B4-BE49-F238E27FC236}">
                <a16:creationId xmlns:a16="http://schemas.microsoft.com/office/drawing/2014/main" id="{89632972-1288-4890-888F-5A648DC46ABE}"/>
              </a:ext>
            </a:extLst>
          </p:cNvPr>
          <p:cNvSpPr>
            <a:spLocks noGrp="1"/>
          </p:cNvSpPr>
          <p:nvPr>
            <p:ph type="sldNum" sz="quarter" idx="31"/>
          </p:nvPr>
        </p:nvSpPr>
        <p:spPr/>
        <p:txBody>
          <a:bodyPr/>
          <a:lstStyle/>
          <a:p>
            <a:r>
              <a:rPr lang="en-US"/>
              <a:t>Page </a:t>
            </a:r>
            <a:fld id="{5251F420-7306-4E7C-A79E-F31A38F7D392}" type="slidenum">
              <a:rPr lang="en-US" smtClean="0"/>
              <a:pPr/>
              <a:t>‹#›</a:t>
            </a:fld>
            <a:endParaRPr lang="en-US" dirty="0"/>
          </a:p>
        </p:txBody>
      </p:sp>
      <p:pic>
        <p:nvPicPr>
          <p:cNvPr id="11" name="Picture 10"/>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2109212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arge picture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5C0B4E6-5502-441C-BDE1-D20B190815FA}"/>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0" y="1180008"/>
            <a:ext cx="12192000" cy="5677992"/>
          </a:xfrm>
          <a:noFill/>
        </p:spPr>
        <p:txBody>
          <a:bodyPr/>
          <a:lstStyle>
            <a:lvl1pPr>
              <a:buNone/>
              <a:defRPr/>
            </a:lvl1pPr>
          </a:lstStyle>
          <a:p>
            <a:r>
              <a:rPr lang="en-US" smtClean="0"/>
              <a:t>Click icon to add picture</a:t>
            </a:r>
            <a:endParaRPr lang="en-US" dirty="0"/>
          </a:p>
        </p:txBody>
      </p:sp>
      <p:sp>
        <p:nvSpPr>
          <p:cNvPr id="3" name="Text Placeholder 2" descr="Logo university of oslo">
            <a:extLst>
              <a:ext uri="{FF2B5EF4-FFF2-40B4-BE49-F238E27FC236}">
                <a16:creationId xmlns:a16="http://schemas.microsoft.com/office/drawing/2014/main" id="{0F362B01-572E-40F1-A00C-F460165626C5}"/>
              </a:ext>
            </a:extLst>
          </p:cNvPr>
          <p:cNvSpPr>
            <a:spLocks noGrp="1"/>
          </p:cNvSpPr>
          <p:nvPr>
            <p:ph type="body" sz="quarter" idx="28" hasCustomPrompt="1"/>
          </p:nvPr>
        </p:nvSpPr>
        <p:spPr>
          <a:xfrm>
            <a:off x="381001" y="6280142"/>
            <a:ext cx="767518" cy="202980"/>
          </a:xfrm>
          <a:blipFill>
            <a:blip r:embed="rId2">
              <a:extLst>
                <a:ext uri="{96DAC541-7B7A-43D3-8B79-37D633B846F1}">
                  <asvg:svgBlip xmlns:asvg="http://schemas.microsoft.com/office/drawing/2016/SVG/main" xmlns="" r:embed="rId3"/>
                </a:ext>
              </a:extLst>
            </a:blip>
            <a:stretch>
              <a:fillRect/>
            </a:stretch>
          </a:blipFill>
        </p:spPr>
        <p:txBody>
          <a:bodyPr/>
          <a:lstStyle>
            <a:lvl1pPr marL="0" indent="0">
              <a:buNone/>
              <a:defRPr/>
            </a:lvl1pPr>
          </a:lstStyle>
          <a:p>
            <a:pPr lvl="0"/>
            <a:r>
              <a:rPr lang="nb-NO" dirty="0"/>
              <a:t> </a:t>
            </a:r>
            <a:endParaRPr lang="en-US" dirty="0"/>
          </a:p>
        </p:txBody>
      </p:sp>
      <p:pic>
        <p:nvPicPr>
          <p:cNvPr id="5" name="Picture 4"/>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370555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9D3EEEF-D5D4-41E6-81E7-1D9E527B7796}"/>
              </a:ext>
            </a:extLst>
          </p:cNvPr>
          <p:cNvSpPr>
            <a:spLocks noGrp="1"/>
          </p:cNvSpPr>
          <p:nvPr>
            <p:ph type="ftr" sz="quarter" idx="11"/>
          </p:nvPr>
        </p:nvSpPr>
        <p:spPr/>
        <p:txBody>
          <a:bodyPr/>
          <a:lstStyle/>
          <a:p>
            <a:endParaRPr lang="nb-NO" dirty="0"/>
          </a:p>
        </p:txBody>
      </p:sp>
      <p:sp>
        <p:nvSpPr>
          <p:cNvPr id="5" name="Slide Number Placeholder 4">
            <a:extLst>
              <a:ext uri="{FF2B5EF4-FFF2-40B4-BE49-F238E27FC236}">
                <a16:creationId xmlns:a16="http://schemas.microsoft.com/office/drawing/2014/main" id="{CC6F4316-7482-4098-A234-A83B220FD64E}"/>
              </a:ext>
            </a:extLst>
          </p:cNvPr>
          <p:cNvSpPr>
            <a:spLocks noGrp="1"/>
          </p:cNvSpPr>
          <p:nvPr>
            <p:ph type="sldNum" sz="quarter" idx="12"/>
          </p:nvPr>
        </p:nvSpPr>
        <p:spPr/>
        <p:txBody>
          <a:bodyPr/>
          <a:lstStyle/>
          <a:p>
            <a:r>
              <a:rPr lang="en-US"/>
              <a:t>Page </a:t>
            </a:r>
            <a:fld id="{5251F420-7306-4E7C-A79E-F31A38F7D392}" type="slidenum">
              <a:rPr lang="en-US" smtClean="0"/>
              <a:pPr/>
              <a:t>‹#›</a:t>
            </a:fld>
            <a:endParaRPr lang="en-US" dirty="0"/>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375112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ront page UiO Full Width Picture">
    <p:bg>
      <p:bgPr>
        <a:solidFill>
          <a:schemeClr val="lt1"/>
        </a:solidFill>
        <a:effectLst/>
      </p:bgPr>
    </p:bg>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659A8DBD-BD7A-4EDC-B67F-D66D4E02E6CF}"/>
              </a:ext>
            </a:extLst>
          </p:cNvPr>
          <p:cNvSpPr>
            <a:spLocks noGrp="1"/>
          </p:cNvSpPr>
          <p:nvPr>
            <p:ph type="body" sz="quarter" idx="18" hasCustomPrompt="1"/>
          </p:nvPr>
        </p:nvSpPr>
        <p:spPr>
          <a:xfrm>
            <a:off x="1845483" y="12355"/>
            <a:ext cx="10343114" cy="6833287"/>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2B8534B2-2B3C-45E4-A5C6-20DB83FC5B61}"/>
              </a:ext>
            </a:extLst>
          </p:cNvPr>
          <p:cNvSpPr>
            <a:spLocks noGrp="1"/>
          </p:cNvSpPr>
          <p:nvPr>
            <p:ph type="pic" sz="quarter" idx="22"/>
          </p:nvPr>
        </p:nvSpPr>
        <p:spPr>
          <a:xfrm>
            <a:off x="1846263" y="12356"/>
            <a:ext cx="10345737" cy="6832943"/>
          </a:xfrm>
          <a:blipFill dpi="0" rotWithShape="1">
            <a:blip r:embed="rId2">
              <a:extLst>
                <a:ext uri="{28A0092B-C50C-407E-A947-70E740481C1C}">
                  <a14:useLocalDpi xmlns:a14="http://schemas.microsoft.com/office/drawing/2010/main" val="0"/>
                </a:ext>
              </a:extLst>
            </a:blip>
            <a:srcRect/>
            <a:stretch>
              <a:fillRect/>
            </a:stretch>
          </a:blipFill>
        </p:spPr>
        <p:txBody>
          <a:bodyPr/>
          <a:lstStyle/>
          <a:p>
            <a:r>
              <a:rPr lang="en-US" smtClean="0"/>
              <a:t>Click icon to add picture</a:t>
            </a:r>
            <a:endParaRPr lang="en-US" dirty="0"/>
          </a:p>
        </p:txBody>
      </p:sp>
      <p:sp>
        <p:nvSpPr>
          <p:cNvPr id="13" name="Rectangle 12">
            <a:extLst>
              <a:ext uri="{FF2B5EF4-FFF2-40B4-BE49-F238E27FC236}">
                <a16:creationId xmlns:a16="http://schemas.microsoft.com/office/drawing/2014/main" id="{CDC2DD76-E94A-435B-BDB4-D10EA8D453D9}"/>
              </a:ext>
            </a:extLst>
          </p:cNvPr>
          <p:cNvSpPr/>
          <p:nvPr userDrawn="1"/>
        </p:nvSpPr>
        <p:spPr>
          <a:xfrm>
            <a:off x="0" y="0"/>
            <a:ext cx="18489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3" name="Text Placeholder 10" descr="Logo university of oslo">
            <a:extLst>
              <a:ext uri="{FF2B5EF4-FFF2-40B4-BE49-F238E27FC236}">
                <a16:creationId xmlns:a16="http://schemas.microsoft.com/office/drawing/2014/main" id="{855DB83D-7815-446A-9472-E7D6F3376D43}"/>
              </a:ext>
            </a:extLst>
          </p:cNvPr>
          <p:cNvSpPr>
            <a:spLocks noGrp="1"/>
          </p:cNvSpPr>
          <p:nvPr>
            <p:ph type="body" sz="quarter" idx="21" hasCustomPrompt="1"/>
          </p:nvPr>
        </p:nvSpPr>
        <p:spPr>
          <a:xfrm>
            <a:off x="0" y="0"/>
            <a:ext cx="4831492" cy="1742304"/>
          </a:xfrm>
          <a:blipFill>
            <a:blip r:embed="rId3">
              <a:extLst>
                <a:ext uri="{96DAC541-7B7A-43D3-8B79-37D633B846F1}">
                  <asvg:svgBlip xmlns:asvg="http://schemas.microsoft.com/office/drawing/2016/SVG/main" xmlns="" r:embed="rId4"/>
                </a:ext>
              </a:extLst>
            </a:blip>
            <a:stretch>
              <a:fillRect l="-35120" t="-97139" r="-37750" b="-104461"/>
            </a:stretch>
          </a:blipFill>
        </p:spPr>
        <p:txBody>
          <a:bodyPr/>
          <a:lstStyle>
            <a:lvl1pPr marL="0" indent="0">
              <a:buNone/>
              <a:defRPr/>
            </a:lvl1pPr>
          </a:lstStyle>
          <a:p>
            <a:pPr lvl="0"/>
            <a:r>
              <a:rPr lang="nb-NO" dirty="0"/>
              <a:t> </a:t>
            </a:r>
            <a:endParaRPr lang="en-US" dirty="0"/>
          </a:p>
        </p:txBody>
      </p:sp>
      <p:sp>
        <p:nvSpPr>
          <p:cNvPr id="39" name="Title 6">
            <a:extLst>
              <a:ext uri="{FF2B5EF4-FFF2-40B4-BE49-F238E27FC236}">
                <a16:creationId xmlns:a16="http://schemas.microsoft.com/office/drawing/2014/main" id="{5D15D34C-2B62-4A4C-AEE9-82137A8B1D88}"/>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smtClean="0"/>
              <a:t>Click to edit Master title style</a:t>
            </a:r>
            <a:endParaRPr lang="en-US" dirty="0"/>
          </a:p>
        </p:txBody>
      </p:sp>
      <p:sp>
        <p:nvSpPr>
          <p:cNvPr id="22" name="Subtitle 2">
            <a:extLst>
              <a:ext uri="{FF2B5EF4-FFF2-40B4-BE49-F238E27FC236}">
                <a16:creationId xmlns:a16="http://schemas.microsoft.com/office/drawing/2014/main" id="{0DB6EDC5-0DC0-49D7-8862-D897F60A38E8}"/>
              </a:ext>
            </a:extLst>
          </p:cNvPr>
          <p:cNvSpPr>
            <a:spLocks noGrp="1"/>
          </p:cNvSpPr>
          <p:nvPr>
            <p:ph type="subTitle" idx="1" hasCustomPrompt="1"/>
          </p:nvPr>
        </p:nvSpPr>
        <p:spPr>
          <a:xfrm>
            <a:off x="2463595" y="5199013"/>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err="1"/>
              <a:t>Name</a:t>
            </a:r>
            <a:r>
              <a:rPr lang="nb-NO" noProof="0" dirty="0"/>
              <a:t> </a:t>
            </a:r>
            <a:r>
              <a:rPr lang="nb-NO" noProof="0" dirty="0" err="1"/>
              <a:t>Surname</a:t>
            </a:r>
            <a:endParaRPr lang="nb-NO" noProof="0" dirty="0"/>
          </a:p>
        </p:txBody>
      </p:sp>
      <p:sp>
        <p:nvSpPr>
          <p:cNvPr id="24" name="Text Placeholder 8">
            <a:extLst>
              <a:ext uri="{FF2B5EF4-FFF2-40B4-BE49-F238E27FC236}">
                <a16:creationId xmlns:a16="http://schemas.microsoft.com/office/drawing/2014/main" id="{6E568436-D422-4A9F-A35E-6ECC932FCF72}"/>
              </a:ext>
            </a:extLst>
          </p:cNvPr>
          <p:cNvSpPr>
            <a:spLocks noGrp="1"/>
          </p:cNvSpPr>
          <p:nvPr>
            <p:ph type="body" sz="quarter" idx="16" hasCustomPrompt="1"/>
          </p:nvPr>
        </p:nvSpPr>
        <p:spPr>
          <a:xfrm>
            <a:off x="2463594" y="5468760"/>
            <a:ext cx="416461" cy="269304"/>
          </a:xfrm>
        </p:spPr>
        <p:txBody>
          <a:bodyPr wrap="none" lIns="0" tIns="0" rIns="0" bIns="0">
            <a:spAutoFit/>
          </a:bodyPr>
          <a:lstStyle>
            <a:lvl1pPr marL="0" indent="0">
              <a:buNone/>
              <a:defRPr sz="1750">
                <a:highlight>
                  <a:srgbClr val="FFFFFF"/>
                </a:highlight>
              </a:defRPr>
            </a:lvl1pPr>
          </a:lstStyle>
          <a:p>
            <a:pPr lvl="0"/>
            <a:r>
              <a:rPr lang="nb-NO" dirty="0" err="1"/>
              <a:t>Title</a:t>
            </a:r>
            <a:endParaRPr lang="en-US" dirty="0"/>
          </a:p>
        </p:txBody>
      </p:sp>
      <p:sp>
        <p:nvSpPr>
          <p:cNvPr id="25" name="Text Placeholder 8">
            <a:extLst>
              <a:ext uri="{FF2B5EF4-FFF2-40B4-BE49-F238E27FC236}">
                <a16:creationId xmlns:a16="http://schemas.microsoft.com/office/drawing/2014/main" id="{8079B71B-2B27-4E24-9281-48B2C896ACEB}"/>
              </a:ext>
            </a:extLst>
          </p:cNvPr>
          <p:cNvSpPr>
            <a:spLocks noGrp="1"/>
          </p:cNvSpPr>
          <p:nvPr>
            <p:ph type="body" sz="quarter" idx="17" hasCustomPrompt="1"/>
          </p:nvPr>
        </p:nvSpPr>
        <p:spPr>
          <a:xfrm>
            <a:off x="2463594" y="5735491"/>
            <a:ext cx="399148"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Unit</a:t>
            </a:r>
            <a:endParaRPr lang="en-US" dirty="0"/>
          </a:p>
        </p:txBody>
      </p:sp>
      <p:sp>
        <p:nvSpPr>
          <p:cNvPr id="23" name="Date Placeholder 3">
            <a:extLst>
              <a:ext uri="{FF2B5EF4-FFF2-40B4-BE49-F238E27FC236}">
                <a16:creationId xmlns:a16="http://schemas.microsoft.com/office/drawing/2014/main" id="{50DED61E-0C4F-472B-A28B-E496A1EE1419}"/>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38" name="Text Placeholder 4">
            <a:extLst>
              <a:ext uri="{FF2B5EF4-FFF2-40B4-BE49-F238E27FC236}">
                <a16:creationId xmlns:a16="http://schemas.microsoft.com/office/drawing/2014/main" id="{17DA3A3C-41C9-4BB1-8AF6-64A31B42E67A}"/>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xmlns="" r:embed="rId6"/>
                </a:ext>
              </a:extLst>
            </a:blip>
            <a:stretch>
              <a:fillRect/>
            </a:stretch>
          </a:blipFill>
        </p:spPr>
        <p:txBody>
          <a:bodyPr/>
          <a:lstStyle>
            <a:lvl1pPr>
              <a:buNone/>
              <a:defRPr sz="100"/>
            </a:lvl1pPr>
          </a:lstStyle>
          <a:p>
            <a:pPr lvl="0"/>
            <a:r>
              <a:rPr lang="nb-NO" dirty="0"/>
              <a:t> </a:t>
            </a:r>
            <a:endParaRPr lang="en-US" dirty="0"/>
          </a:p>
        </p:txBody>
      </p:sp>
      <p:sp>
        <p:nvSpPr>
          <p:cNvPr id="15" name="addin_colorbox" hidden="1">
            <a:extLst>
              <a:ext uri="{FF2B5EF4-FFF2-40B4-BE49-F238E27FC236}">
                <a16:creationId xmlns:a16="http://schemas.microsoft.com/office/drawing/2014/main" id="{49401EE1-2446-4FF1-9952-199B1AD33AA8}"/>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7838A1EF-4F8F-4E02-84A8-CBDE742A0167}"/>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1520438F-077B-4383-9B2E-BA087AF71C6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AA4849A-5DB1-449C-B5F9-8D23CAAC0678}"/>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6FF82BAB-E28F-4E02-86D8-FEDC0BED1A1D}"/>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EA3D402A-5E41-4E74-BCFE-6ECD172AE4E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26" name="addin_colorbox" hidden="1">
            <a:extLst>
              <a:ext uri="{FF2B5EF4-FFF2-40B4-BE49-F238E27FC236}">
                <a16:creationId xmlns:a16="http://schemas.microsoft.com/office/drawing/2014/main" id="{B21C5878-1C16-4124-B18E-3FD702004B13}"/>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7" name="addin_title" hidden="1">
            <a:extLst>
              <a:ext uri="{FF2B5EF4-FFF2-40B4-BE49-F238E27FC236}">
                <a16:creationId xmlns:a16="http://schemas.microsoft.com/office/drawing/2014/main" id="{25090456-9625-456B-9BF8-33469B9C80F5}"/>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8" name="addin_text" hidden="1">
            <a:extLst>
              <a:ext uri="{FF2B5EF4-FFF2-40B4-BE49-F238E27FC236}">
                <a16:creationId xmlns:a16="http://schemas.microsoft.com/office/drawing/2014/main" id="{335F99C5-F1AA-4F79-BB95-80F64E93637D}"/>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9" name="addin_image" hidden="1">
            <a:extLst>
              <a:ext uri="{FF2B5EF4-FFF2-40B4-BE49-F238E27FC236}">
                <a16:creationId xmlns:a16="http://schemas.microsoft.com/office/drawing/2014/main" id="{8F68B54B-8B5A-4C05-93DB-7F2DC877EF5E}"/>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0" name="addin_grouplist" hidden="1">
            <a:extLst>
              <a:ext uri="{FF2B5EF4-FFF2-40B4-BE49-F238E27FC236}">
                <a16:creationId xmlns:a16="http://schemas.microsoft.com/office/drawing/2014/main" id="{F2089761-1A50-4072-9872-C62B5CA9E1F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pic>
        <p:nvPicPr>
          <p:cNvPr id="31" name="logo_hvit" descr="UiO segl" hidden="1">
            <a:extLst>
              <a:ext uri="{FF2B5EF4-FFF2-40B4-BE49-F238E27FC236}">
                <a16:creationId xmlns:a16="http://schemas.microsoft.com/office/drawing/2014/main" id="{27B17C39-2B30-4789-8BEA-4AE4B2320B77}"/>
              </a:ext>
            </a:extLst>
          </p:cNvPr>
          <p:cNvPicPr>
            <a:picLocks noChangeAspect="1"/>
          </p:cNvPicPr>
          <p:nvPr userDrawn="1"/>
        </p:nvPicPr>
        <p:blipFill>
          <a:blip r:embed="rId7">
            <a:extLst>
              <a:ext uri="{96DAC541-7B7A-43D3-8B79-37D633B846F1}">
                <asvg:svgBlip xmlns:asvg="http://schemas.microsoft.com/office/drawing/2016/SVG/main" xmlns="" r:embed="rId8"/>
              </a:ext>
            </a:extLst>
          </a:blip>
          <a:stretch>
            <a:fillRect/>
          </a:stretch>
        </p:blipFill>
        <p:spPr>
          <a:xfrm>
            <a:off x="10785613" y="5458074"/>
            <a:ext cx="1025436" cy="1025436"/>
          </a:xfrm>
          <a:prstGeom prst="rect">
            <a:avLst/>
          </a:prstGeom>
        </p:spPr>
      </p:pic>
      <p:pic>
        <p:nvPicPr>
          <p:cNvPr id="32" name="logo_sort" descr="UiO segl" hidden="1">
            <a:extLst>
              <a:ext uri="{FF2B5EF4-FFF2-40B4-BE49-F238E27FC236}">
                <a16:creationId xmlns:a16="http://schemas.microsoft.com/office/drawing/2014/main" id="{46600C4D-987E-4F2B-917A-380F2324CB51}"/>
              </a:ext>
            </a:extLst>
          </p:cNvPr>
          <p:cNvPicPr>
            <a:picLocks noChangeAspect="1"/>
          </p:cNvPicPr>
          <p:nvPr userDrawn="1"/>
        </p:nvPicPr>
        <p:blipFill>
          <a:blip r:embed="rId9">
            <a:extLst>
              <a:ext uri="{96DAC541-7B7A-43D3-8B79-37D633B846F1}">
                <asvg:svgBlip xmlns:asvg="http://schemas.microsoft.com/office/drawing/2016/SVG/main" xmlns="" r:embed="rId10"/>
              </a:ext>
            </a:extLst>
          </a:blip>
          <a:stretch>
            <a:fillRect/>
          </a:stretch>
        </p:blipFill>
        <p:spPr>
          <a:xfrm>
            <a:off x="10785613" y="5456640"/>
            <a:ext cx="1025421" cy="1025421"/>
          </a:xfrm>
          <a:prstGeom prst="rect">
            <a:avLst/>
          </a:prstGeom>
        </p:spPr>
      </p:pic>
      <p:sp>
        <p:nvSpPr>
          <p:cNvPr id="34" name="addin_logo" hidden="1">
            <a:extLst>
              <a:ext uri="{FF2B5EF4-FFF2-40B4-BE49-F238E27FC236}">
                <a16:creationId xmlns:a16="http://schemas.microsoft.com/office/drawing/2014/main" id="{E5963F14-DFC9-40C0-BCD0-4A837E431DF5}"/>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35" name="addin_colorlist" hidden="1">
            <a:extLst>
              <a:ext uri="{FF2B5EF4-FFF2-40B4-BE49-F238E27FC236}">
                <a16:creationId xmlns:a16="http://schemas.microsoft.com/office/drawing/2014/main" id="{B73620FB-5D82-4728-A1F9-C75D53925FBA}"/>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pic>
        <p:nvPicPr>
          <p:cNvPr id="41" name="Picture 40"/>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39381" y="6264544"/>
            <a:ext cx="1800000" cy="276790"/>
          </a:xfrm>
          <a:prstGeom prst="rect">
            <a:avLst/>
          </a:prstGeom>
        </p:spPr>
      </p:pic>
    </p:spTree>
    <p:extLst>
      <p:ext uri="{BB962C8B-B14F-4D97-AF65-F5344CB8AC3E}">
        <p14:creationId xmlns:p14="http://schemas.microsoft.com/office/powerpoint/2010/main" val="2222053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ront page UiO Full Width Color/Content">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45483" y="0"/>
            <a:ext cx="10343114"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6858000"/>
          </a:xfrm>
          <a:prstGeom prst="rect">
            <a:avLst/>
          </a:prstGeom>
          <a:noFill/>
        </p:spPr>
        <p:txBody>
          <a:bodyPr lIns="0" tIns="0" rIns="0" bIns="0"/>
          <a:lstStyle>
            <a:lvl1pPr>
              <a:buNone/>
              <a:defRPr/>
            </a:lvl1pPr>
          </a:lstStyle>
          <a:p>
            <a:pPr lvl="0"/>
            <a:r>
              <a:rPr lang="nb-NO" dirty="0"/>
              <a:t> </a:t>
            </a:r>
            <a:endParaRPr lang="en-US" dirty="0"/>
          </a:p>
        </p:txBody>
      </p:sp>
      <p:sp>
        <p:nvSpPr>
          <p:cNvPr id="22" name="Text Placeholder 10" descr="Logo university of oslo">
            <a:extLst>
              <a:ext uri="{FF2B5EF4-FFF2-40B4-BE49-F238E27FC236}">
                <a16:creationId xmlns:a16="http://schemas.microsoft.com/office/drawing/2014/main" id="{50D46AD3-A771-4DEF-954F-E12BC453A367}"/>
              </a:ext>
            </a:extLst>
          </p:cNvPr>
          <p:cNvSpPr>
            <a:spLocks noGrp="1"/>
          </p:cNvSpPr>
          <p:nvPr>
            <p:ph type="body" sz="quarter" idx="21" hasCustomPrompt="1"/>
          </p:nvPr>
        </p:nvSpPr>
        <p:spPr>
          <a:xfrm>
            <a:off x="0" y="0"/>
            <a:ext cx="4831492" cy="1742304"/>
          </a:xfrm>
          <a:blipFill>
            <a:blip r:embed="rId2">
              <a:extLst>
                <a:ext uri="{96DAC541-7B7A-43D3-8B79-37D633B846F1}">
                  <asvg:svgBlip xmlns:asvg="http://schemas.microsoft.com/office/drawing/2016/SVG/main" xmlns="" r:embed="rId3"/>
                </a:ext>
              </a:extLst>
            </a:blip>
            <a:stretch>
              <a:fillRect l="-35120" t="-97139" r="-37750" b="-104461"/>
            </a:stretch>
          </a:blipFill>
        </p:spPr>
        <p:txBody>
          <a:bodyPr/>
          <a:lstStyle>
            <a:lvl1pPr marL="0" indent="0">
              <a:buNone/>
              <a:defRPr/>
            </a:lvl1pPr>
          </a:lstStyle>
          <a:p>
            <a:pPr lvl="0"/>
            <a:r>
              <a:rPr lang="nb-NO" dirty="0"/>
              <a:t> </a:t>
            </a:r>
            <a:endParaRPr lang="en-US" dirty="0"/>
          </a:p>
        </p:txBody>
      </p:sp>
      <p:sp>
        <p:nvSpPr>
          <p:cNvPr id="7" name="Title 6">
            <a:extLst>
              <a:ext uri="{FF2B5EF4-FFF2-40B4-BE49-F238E27FC236}">
                <a16:creationId xmlns:a16="http://schemas.microsoft.com/office/drawing/2014/main" id="{2826FC79-CEAE-42C3-9725-FAEABEBE6540}"/>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2463595" y="5199013"/>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err="1"/>
              <a:t>Name</a:t>
            </a:r>
            <a:r>
              <a:rPr lang="nb-NO" noProof="0" dirty="0"/>
              <a:t> </a:t>
            </a:r>
            <a:r>
              <a:rPr lang="nb-NO" noProof="0" dirty="0" err="1"/>
              <a:t>Surname</a:t>
            </a:r>
            <a:endParaRPr lang="nb-NO" noProof="0" dirty="0"/>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2463594" y="5468760"/>
            <a:ext cx="416461" cy="269304"/>
          </a:xfrm>
        </p:spPr>
        <p:txBody>
          <a:bodyPr wrap="none" lIns="0" tIns="0" rIns="0" bIns="0">
            <a:spAutoFit/>
          </a:bodyPr>
          <a:lstStyle>
            <a:lvl1pPr marL="0" indent="0">
              <a:buNone/>
              <a:defRPr sz="1750">
                <a:highlight>
                  <a:srgbClr val="FFFFFF"/>
                </a:highlight>
              </a:defRPr>
            </a:lvl1pPr>
          </a:lstStyle>
          <a:p>
            <a:pPr lvl="0"/>
            <a:r>
              <a:rPr lang="nb-NO" dirty="0" err="1"/>
              <a:t>Title</a:t>
            </a:r>
            <a:endParaRPr lang="en-US" dirty="0"/>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2463594" y="5735491"/>
            <a:ext cx="399148"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Unit</a:t>
            </a:r>
            <a:endParaRPr lang="en-US" dirty="0"/>
          </a:p>
        </p:txBody>
      </p:sp>
      <p:sp>
        <p:nvSpPr>
          <p:cNvPr id="4" name="Date Placeholder 3"/>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24" name="Text Placeholder 4" descr="UiO segl">
            <a:extLst>
              <a:ext uri="{FF2B5EF4-FFF2-40B4-BE49-F238E27FC236}">
                <a16:creationId xmlns:a16="http://schemas.microsoft.com/office/drawing/2014/main" id="{4826FBBD-4B21-4F4F-940C-B2F17405B175}"/>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xmlns="" r:embed="rId5"/>
                </a:ext>
              </a:extLst>
            </a:blip>
            <a:stretch>
              <a:fillRect/>
            </a:stretch>
          </a:blipFill>
        </p:spPr>
        <p:txBody>
          <a:bodyPr/>
          <a:lstStyle>
            <a:lvl1pPr>
              <a:buNone/>
              <a:defRPr sz="100"/>
            </a:lvl1pPr>
          </a:lstStyle>
          <a:p>
            <a:pPr lvl="0"/>
            <a:r>
              <a:rPr lang="nb-NO" dirty="0"/>
              <a:t> </a:t>
            </a:r>
            <a:endParaRPr lang="en-US" dirty="0"/>
          </a:p>
        </p:txBody>
      </p:sp>
      <p:sp>
        <p:nvSpPr>
          <p:cNvPr id="10" name="addin_colorlist" hidden="1">
            <a:extLst>
              <a:ext uri="{FF2B5EF4-FFF2-40B4-BE49-F238E27FC236}">
                <a16:creationId xmlns:a16="http://schemas.microsoft.com/office/drawing/2014/main" id="{B0379490-61FF-4C9C-B44F-5DD7CB40C36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0" name="logo_hvit" descr="UiO segl" hidden="1">
            <a:extLst>
              <a:ext uri="{FF2B5EF4-FFF2-40B4-BE49-F238E27FC236}">
                <a16:creationId xmlns:a16="http://schemas.microsoft.com/office/drawing/2014/main" id="{A35AF58C-1F83-4C12-A068-80E9CC398435}"/>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0785613" y="5457092"/>
            <a:ext cx="1025436" cy="1025436"/>
          </a:xfrm>
          <a:prstGeom prst="rect">
            <a:avLst/>
          </a:prstGeom>
        </p:spPr>
      </p:pic>
      <p:pic>
        <p:nvPicPr>
          <p:cNvPr id="21" name="logo_sort" descr="UiO segl" hidden="1">
            <a:extLst>
              <a:ext uri="{FF2B5EF4-FFF2-40B4-BE49-F238E27FC236}">
                <a16:creationId xmlns:a16="http://schemas.microsoft.com/office/drawing/2014/main" id="{D7BA3FF9-8E23-4D04-8078-E40403A8D745}"/>
              </a:ext>
            </a:extLst>
          </p:cNvPr>
          <p:cNvPicPr>
            <a:picLocks noChangeAspect="1"/>
          </p:cNvPicPr>
          <p:nvPr userDrawn="1"/>
        </p:nvPicPr>
        <p:blipFill>
          <a:blip r:embed="rId8">
            <a:extLst>
              <a:ext uri="{96DAC541-7B7A-43D3-8B79-37D633B846F1}">
                <asvg:svgBlip xmlns:asvg="http://schemas.microsoft.com/office/drawing/2016/SVG/main" xmlns="" r:embed="rId9"/>
              </a:ext>
            </a:extLst>
          </a:blip>
          <a:stretch>
            <a:fillRect/>
          </a:stretch>
        </p:blipFill>
        <p:spPr>
          <a:xfrm>
            <a:off x="10785614" y="5457093"/>
            <a:ext cx="1025421" cy="1025421"/>
          </a:xfrm>
          <a:prstGeom prst="rect">
            <a:avLst/>
          </a:prstGeom>
        </p:spPr>
      </p:pic>
      <p:pic>
        <p:nvPicPr>
          <p:cNvPr id="25" name="Picture 24"/>
          <p:cNvPicPr>
            <a:picLocks noChangeAspect="1"/>
          </p:cNvPicPr>
          <p:nvPr userDrawn="1"/>
        </p:nvPicPr>
        <p:blipFill>
          <a:blip r:embed="rId10" cstate="hqprint">
            <a:extLst>
              <a:ext uri="{28A0092B-C50C-407E-A947-70E740481C1C}">
                <a14:useLocalDpi xmlns:a14="http://schemas.microsoft.com/office/drawing/2010/main" val="0"/>
              </a:ext>
            </a:extLst>
          </a:blip>
          <a:stretch>
            <a:fillRect/>
          </a:stretch>
        </p:blipFill>
        <p:spPr>
          <a:xfrm>
            <a:off x="139381" y="6264544"/>
            <a:ext cx="1800000" cy="276790"/>
          </a:xfrm>
          <a:prstGeom prst="rect">
            <a:avLst/>
          </a:prstGeom>
        </p:spPr>
      </p:pic>
    </p:spTree>
    <p:extLst>
      <p:ext uri="{BB962C8B-B14F-4D97-AF65-F5344CB8AC3E}">
        <p14:creationId xmlns:p14="http://schemas.microsoft.com/office/powerpoint/2010/main" val="1925459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ront page Faculty Pictur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84D768E-AC85-41DD-B1B7-0298BF33163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smtClean="0"/>
              <a:t>Click icon to add picture</a:t>
            </a:r>
            <a:endParaRPr lang="en-US"/>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en-US" noProof="0" dirty="0"/>
              <a:t>Choose faculty from the drop-down menu</a:t>
            </a:r>
          </a:p>
        </p:txBody>
      </p:sp>
      <p:sp>
        <p:nvSpPr>
          <p:cNvPr id="14" name="Text Placeholder 8">
            <a:extLst>
              <a:ext uri="{FF2B5EF4-FFF2-40B4-BE49-F238E27FC236}">
                <a16:creationId xmlns:a16="http://schemas.microsoft.com/office/drawing/2014/main" id="{E2797541-CC8A-4BF9-AD61-F95B5D424E7E}"/>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1" name="Text Placeholder 8">
            <a:extLst>
              <a:ext uri="{FF2B5EF4-FFF2-40B4-BE49-F238E27FC236}">
                <a16:creationId xmlns:a16="http://schemas.microsoft.com/office/drawing/2014/main" id="{57F9F285-7481-495A-B1F0-6CB04E7E3B91}"/>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2" name="Text Placeholder 8">
            <a:extLst>
              <a:ext uri="{FF2B5EF4-FFF2-40B4-BE49-F238E27FC236}">
                <a16:creationId xmlns:a16="http://schemas.microsoft.com/office/drawing/2014/main" id="{95D7F869-7DD8-42A9-BFA1-5DF06F572DD1}"/>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2" name="Graphic 21" descr="UiO segl">
            <a:extLst>
              <a:ext uri="{FF2B5EF4-FFF2-40B4-BE49-F238E27FC236}">
                <a16:creationId xmlns:a16="http://schemas.microsoft.com/office/drawing/2014/main" id="{EC01DC75-D0B0-4B26-A9E0-4DA4332550D4}"/>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9C5D506-67A5-4F89-8560-22F43BCF74A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6" name="addin_colorbox" hidden="1">
            <a:extLst>
              <a:ext uri="{FF2B5EF4-FFF2-40B4-BE49-F238E27FC236}">
                <a16:creationId xmlns:a16="http://schemas.microsoft.com/office/drawing/2014/main" id="{FCA3E1BC-B669-4110-87EA-FAF1FA6121DD}"/>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7" name="addin_title" hidden="1">
            <a:extLst>
              <a:ext uri="{FF2B5EF4-FFF2-40B4-BE49-F238E27FC236}">
                <a16:creationId xmlns:a16="http://schemas.microsoft.com/office/drawing/2014/main" id="{3ED724C7-6D8D-4B02-A942-476103665D4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8" name="addin_text" hidden="1">
            <a:extLst>
              <a:ext uri="{FF2B5EF4-FFF2-40B4-BE49-F238E27FC236}">
                <a16:creationId xmlns:a16="http://schemas.microsoft.com/office/drawing/2014/main" id="{3875A1F9-BE97-453C-A6D3-C2B80FB26DA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9" name="addin_image" hidden="1">
            <a:extLst>
              <a:ext uri="{FF2B5EF4-FFF2-40B4-BE49-F238E27FC236}">
                <a16:creationId xmlns:a16="http://schemas.microsoft.com/office/drawing/2014/main" id="{B74C45E3-A0CF-4E11-99D4-B0A97B5ECA6D}"/>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0" name="addin_grouplist" hidden="1">
            <a:extLst>
              <a:ext uri="{FF2B5EF4-FFF2-40B4-BE49-F238E27FC236}">
                <a16:creationId xmlns:a16="http://schemas.microsoft.com/office/drawing/2014/main" id="{E863661C-B13F-46BB-BA71-469E9D5AB327}"/>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6B15E5D0-41F1-4B95-AEBC-8FEF29F24DE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4" name="Picture 23"/>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280419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ront page Faculty Color/Content">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en-US" noProof="0" dirty="0"/>
              <a:t>Choose faculty from the drop-down menu</a:t>
            </a:r>
          </a:p>
        </p:txBody>
      </p:sp>
      <p:sp>
        <p:nvSpPr>
          <p:cNvPr id="18" name="Text Placeholder 8">
            <a:extLst>
              <a:ext uri="{FF2B5EF4-FFF2-40B4-BE49-F238E27FC236}">
                <a16:creationId xmlns:a16="http://schemas.microsoft.com/office/drawing/2014/main" id="{C050759A-54F8-4B19-AC2D-397DFB40B4A8}"/>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B79C2EEB-4BAB-4FD9-8D75-49062C66009B}"/>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D54445F3-3566-4B75-AA9E-13D05C023D30}"/>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 name="Graphic 1" descr="UiO segl">
            <a:extLst>
              <a:ext uri="{FF2B5EF4-FFF2-40B4-BE49-F238E27FC236}">
                <a16:creationId xmlns:a16="http://schemas.microsoft.com/office/drawing/2014/main" id="{6161745A-C000-4B1A-BBF6-1904AA5E4F9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4" name="Picture 23"/>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1801993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ront page Faculty Highlighted Titl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16BE45C5-2FD6-4365-884E-E7211BA9F811}"/>
              </a:ext>
            </a:extLst>
          </p:cNvPr>
          <p:cNvSpPr>
            <a:spLocks noGrp="1"/>
          </p:cNvSpPr>
          <p:nvPr>
            <p:ph type="body" sz="quarter" idx="19"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6" name="Picture Placeholder 5">
            <a:extLst>
              <a:ext uri="{FF2B5EF4-FFF2-40B4-BE49-F238E27FC236}">
                <a16:creationId xmlns:a16="http://schemas.microsoft.com/office/drawing/2014/main" id="{8FC80015-4906-4750-9E68-18BCB837A813}"/>
              </a:ext>
            </a:extLst>
          </p:cNvPr>
          <p:cNvSpPr>
            <a:spLocks noGrp="1"/>
          </p:cNvSpPr>
          <p:nvPr>
            <p:ph type="pic" sz="quarter" idx="20"/>
          </p:nvPr>
        </p:nvSpPr>
        <p:spPr>
          <a:xfrm>
            <a:off x="6215063" y="0"/>
            <a:ext cx="5976937" cy="6858000"/>
          </a:xfrm>
        </p:spPr>
        <p:txBody>
          <a:bodyPr/>
          <a:lstStyle>
            <a:lvl1pPr marL="0" indent="0">
              <a:buNone/>
              <a:defRPr/>
            </a:lvl1pPr>
          </a:lstStyle>
          <a:p>
            <a:r>
              <a:rPr lang="en-US" smtClean="0"/>
              <a:t>Click icon to add picture</a:t>
            </a:r>
            <a:endParaRPr lang="en-US" dirty="0"/>
          </a:p>
        </p:txBody>
      </p:sp>
      <p:sp>
        <p:nvSpPr>
          <p:cNvPr id="9" name="Text Placeholder 8">
            <a:extLst>
              <a:ext uri="{FF2B5EF4-FFF2-40B4-BE49-F238E27FC236}">
                <a16:creationId xmlns:a16="http://schemas.microsoft.com/office/drawing/2014/main" id="{5A7D8FAB-5135-4ED0-ACB7-2739C6B82F8B}"/>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noProof="0" dirty="0"/>
              <a:t>Choose faculty from the drop-down menu</a:t>
            </a:r>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p:nvPr>
        </p:nvSpPr>
        <p:spPr>
          <a:xfrm>
            <a:off x="375634" y="2283763"/>
            <a:ext cx="5075367" cy="1650530"/>
          </a:xfrm>
        </p:spPr>
        <p:txBody>
          <a:bodyPr anchor="t"/>
          <a:lstStyle>
            <a:lvl1pPr algn="l">
              <a:lnSpc>
                <a:spcPct val="100000"/>
              </a:lnSpc>
              <a:defRPr sz="4501"/>
            </a:lvl1pPr>
          </a:lstStyle>
          <a:p>
            <a:r>
              <a:rPr lang="en-US" noProof="0" smtClean="0"/>
              <a:t>Click to edit Master title style</a:t>
            </a:r>
            <a:endParaRPr lang="nb-NO" noProof="0" dirty="0"/>
          </a:p>
        </p:txBody>
      </p:sp>
      <p:sp>
        <p:nvSpPr>
          <p:cNvPr id="18" name="Text Placeholder 8">
            <a:extLst>
              <a:ext uri="{FF2B5EF4-FFF2-40B4-BE49-F238E27FC236}">
                <a16:creationId xmlns:a16="http://schemas.microsoft.com/office/drawing/2014/main" id="{0C5E1721-C410-49BE-9F3F-24805109740D}"/>
              </a:ext>
            </a:extLst>
          </p:cNvPr>
          <p:cNvSpPr>
            <a:spLocks noGrp="1"/>
          </p:cNvSpPr>
          <p:nvPr>
            <p:ph type="body" sz="quarter" idx="18"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DAF0B331-B584-46FA-B290-ADD1C599DDB0}"/>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9D579993-FE03-45A3-B1FB-C50D4B5D6288}"/>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4" name="Graphic 23" descr="UiO segl">
            <a:extLst>
              <a:ext uri="{FF2B5EF4-FFF2-40B4-BE49-F238E27FC236}">
                <a16:creationId xmlns:a16="http://schemas.microsoft.com/office/drawing/2014/main" id="{7A13BE6F-3781-43DF-AA89-B8DEEDEF92A9}"/>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79038" y="5945262"/>
            <a:ext cx="1717464" cy="538688"/>
          </a:xfrm>
          <a:prstGeom prst="rect">
            <a:avLst/>
          </a:prstGeom>
        </p:spPr>
      </p:pic>
      <p:sp>
        <p:nvSpPr>
          <p:cNvPr id="11" name="addin_colorlist" hidden="1">
            <a:extLst>
              <a:ext uri="{FF2B5EF4-FFF2-40B4-BE49-F238E27FC236}">
                <a16:creationId xmlns:a16="http://schemas.microsoft.com/office/drawing/2014/main" id="{FB8D8BF6-D27B-473E-8C7F-5564EC4E8842}"/>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2" name="addin_colorbox" hidden="1">
            <a:extLst>
              <a:ext uri="{FF2B5EF4-FFF2-40B4-BE49-F238E27FC236}">
                <a16:creationId xmlns:a16="http://schemas.microsoft.com/office/drawing/2014/main" id="{AEA2A8D1-CC8A-49D7-B5F3-4D3D31E797B5}"/>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FA762AA7-0630-463D-983A-714A0FDC6D6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BADFE346-6D41-462E-B93E-8A4581258439}"/>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2F05EFBC-3D55-4A55-AC99-18A584A64FD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22529F69-78C3-4EA5-A8EF-DAED9CFEB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26D5A990-E30B-4E3A-A5A7-8F106A934ECB}"/>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5" name="Picture 24"/>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2480729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ront page Institute Pictur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663D537D-BDA7-442F-85CC-77B15D3E9EBA}"/>
              </a:ext>
            </a:extLst>
          </p:cNvPr>
          <p:cNvSpPr>
            <a:spLocks noGrp="1"/>
          </p:cNvSpPr>
          <p:nvPr>
            <p:ph type="pic" sz="quarter" idx="19"/>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smtClean="0"/>
              <a:t>Click icon to add picture</a:t>
            </a:r>
            <a:endParaRPr lang="en-US"/>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noProof="0" dirty="0"/>
              <a:t>Choose faculty from the drop-down menu</a:t>
            </a:r>
          </a:p>
        </p:txBody>
      </p:sp>
      <p:sp>
        <p:nvSpPr>
          <p:cNvPr id="18" name="Text Placeholder 8">
            <a:extLst>
              <a:ext uri="{FF2B5EF4-FFF2-40B4-BE49-F238E27FC236}">
                <a16:creationId xmlns:a16="http://schemas.microsoft.com/office/drawing/2014/main" id="{C050759A-54F8-4B19-AC2D-397DFB40B4A8}"/>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B79C2EEB-4BAB-4FD9-8D75-49062C66009B}"/>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D54445F3-3566-4B75-AA9E-13D05C023D30}"/>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 name="Graphic 1" descr="UiO segl">
            <a:extLst>
              <a:ext uri="{FF2B5EF4-FFF2-40B4-BE49-F238E27FC236}">
                <a16:creationId xmlns:a16="http://schemas.microsoft.com/office/drawing/2014/main" id="{6161745A-C000-4B1A-BBF6-1904AA5E4F9B}"/>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25" name="Text Placeholder 4">
            <a:extLst>
              <a:ext uri="{FF2B5EF4-FFF2-40B4-BE49-F238E27FC236}">
                <a16:creationId xmlns:a16="http://schemas.microsoft.com/office/drawing/2014/main" id="{9353483E-A81E-4295-A996-3D67CCCC2E09}"/>
              </a:ext>
            </a:extLst>
          </p:cNvPr>
          <p:cNvSpPr>
            <a:spLocks noGrp="1"/>
          </p:cNvSpPr>
          <p:nvPr>
            <p:ph type="body" sz="quarter" idx="20"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err="1">
                <a:solidFill>
                  <a:schemeClr val="tx1"/>
                </a:solidFill>
                <a:latin typeface="+mj-lt"/>
                <a:ea typeface="+mj-ea"/>
                <a:cs typeface="+mj-cs"/>
              </a:rPr>
              <a:t>Name</a:t>
            </a:r>
            <a:r>
              <a:rPr lang="nb-NO" sz="4501" kern="1200" dirty="0">
                <a:solidFill>
                  <a:schemeClr val="tx1"/>
                </a:solidFill>
                <a:latin typeface="+mj-lt"/>
                <a:ea typeface="+mj-ea"/>
                <a:cs typeface="+mj-cs"/>
              </a:rPr>
              <a:t> </a:t>
            </a:r>
            <a:r>
              <a:rPr lang="nb-NO" sz="4501" kern="1200" dirty="0" err="1">
                <a:solidFill>
                  <a:schemeClr val="tx1"/>
                </a:solidFill>
                <a:latin typeface="+mj-lt"/>
                <a:ea typeface="+mj-ea"/>
                <a:cs typeface="+mj-cs"/>
              </a:rPr>
              <a:t>of</a:t>
            </a:r>
            <a:r>
              <a:rPr lang="nb-NO" sz="4501" kern="1200" dirty="0">
                <a:solidFill>
                  <a:schemeClr val="tx1"/>
                </a:solidFill>
                <a:latin typeface="+mj-lt"/>
                <a:ea typeface="+mj-ea"/>
                <a:cs typeface="+mj-cs"/>
              </a:rPr>
              <a:t> </a:t>
            </a:r>
            <a:r>
              <a:rPr lang="nb-NO" sz="4501" kern="1200" dirty="0" err="1">
                <a:solidFill>
                  <a:schemeClr val="tx1"/>
                </a:solidFill>
                <a:latin typeface="+mj-lt"/>
                <a:ea typeface="+mj-ea"/>
                <a:cs typeface="+mj-cs"/>
              </a:rPr>
              <a:t>department</a:t>
            </a:r>
            <a:endParaRPr lang="en-US" dirty="0"/>
          </a:p>
        </p:txBody>
      </p:sp>
      <p:pic>
        <p:nvPicPr>
          <p:cNvPr id="26" name="Picture 25"/>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2256219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ront page Institute Color/Content">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noProof="0" dirty="0"/>
              <a:t>Choose faculty from the drop-down menu</a:t>
            </a:r>
          </a:p>
        </p:txBody>
      </p:sp>
      <p:sp>
        <p:nvSpPr>
          <p:cNvPr id="5" name="Text Placeholder 4">
            <a:extLst>
              <a:ext uri="{FF2B5EF4-FFF2-40B4-BE49-F238E27FC236}">
                <a16:creationId xmlns:a16="http://schemas.microsoft.com/office/drawing/2014/main" id="{03E20FF9-F861-400C-878F-01B664860162}"/>
              </a:ext>
            </a:extLst>
          </p:cNvPr>
          <p:cNvSpPr>
            <a:spLocks noGrp="1"/>
          </p:cNvSpPr>
          <p:nvPr>
            <p:ph type="body" sz="quarter" idx="19"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err="1">
                <a:solidFill>
                  <a:schemeClr val="tx1"/>
                </a:solidFill>
                <a:latin typeface="+mj-lt"/>
                <a:ea typeface="+mj-ea"/>
                <a:cs typeface="+mj-cs"/>
              </a:rPr>
              <a:t>Name</a:t>
            </a:r>
            <a:r>
              <a:rPr lang="nb-NO" sz="4501" kern="1200" dirty="0">
                <a:solidFill>
                  <a:schemeClr val="tx1"/>
                </a:solidFill>
                <a:latin typeface="+mj-lt"/>
                <a:ea typeface="+mj-ea"/>
                <a:cs typeface="+mj-cs"/>
              </a:rPr>
              <a:t> </a:t>
            </a:r>
            <a:r>
              <a:rPr lang="nb-NO" sz="4501" kern="1200" dirty="0" err="1">
                <a:solidFill>
                  <a:schemeClr val="tx1"/>
                </a:solidFill>
                <a:latin typeface="+mj-lt"/>
                <a:ea typeface="+mj-ea"/>
                <a:cs typeface="+mj-cs"/>
              </a:rPr>
              <a:t>of</a:t>
            </a:r>
            <a:r>
              <a:rPr lang="nb-NO" sz="4501" kern="1200" dirty="0">
                <a:solidFill>
                  <a:schemeClr val="tx1"/>
                </a:solidFill>
                <a:latin typeface="+mj-lt"/>
                <a:ea typeface="+mj-ea"/>
                <a:cs typeface="+mj-cs"/>
              </a:rPr>
              <a:t> </a:t>
            </a:r>
            <a:r>
              <a:rPr lang="nb-NO" sz="4501" kern="1200" dirty="0" err="1">
                <a:solidFill>
                  <a:schemeClr val="tx1"/>
                </a:solidFill>
                <a:latin typeface="+mj-lt"/>
                <a:ea typeface="+mj-ea"/>
                <a:cs typeface="+mj-cs"/>
              </a:rPr>
              <a:t>department</a:t>
            </a:r>
            <a:endParaRPr lang="en-US" dirty="0"/>
          </a:p>
        </p:txBody>
      </p:sp>
      <p:sp>
        <p:nvSpPr>
          <p:cNvPr id="18" name="Text Placeholder 8">
            <a:extLst>
              <a:ext uri="{FF2B5EF4-FFF2-40B4-BE49-F238E27FC236}">
                <a16:creationId xmlns:a16="http://schemas.microsoft.com/office/drawing/2014/main" id="{C050759A-54F8-4B19-AC2D-397DFB40B4A8}"/>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B79C2EEB-4BAB-4FD9-8D75-49062C66009B}"/>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D54445F3-3566-4B75-AA9E-13D05C023D30}"/>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 name="Graphic 1" descr="UiO segl">
            <a:extLst>
              <a:ext uri="{FF2B5EF4-FFF2-40B4-BE49-F238E27FC236}">
                <a16:creationId xmlns:a16="http://schemas.microsoft.com/office/drawing/2014/main" id="{6161745A-C000-4B1A-BBF6-1904AA5E4F9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5" name="Picture 24"/>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802942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432" y="-180924"/>
            <a:ext cx="10515600" cy="1325563"/>
          </a:xfrm>
          <a:prstGeom prst="rect">
            <a:avLst/>
          </a:prstGeom>
        </p:spPr>
        <p:txBody>
          <a:bodyPr vert="horz" lIns="0" tIns="0" rIns="0" bIns="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2529" y="1711312"/>
            <a:ext cx="5563433" cy="4351338"/>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96000" y="626352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66367" y="6263528"/>
            <a:ext cx="599469" cy="365125"/>
          </a:xfrm>
          <a:prstGeom prst="rect">
            <a:avLst/>
          </a:prstGeom>
        </p:spPr>
        <p:txBody>
          <a:bodyPr vert="horz" lIns="91440" tIns="45720" rIns="91440" bIns="45720" rtlCol="0" anchor="ctr"/>
          <a:lstStyle>
            <a:lvl1pPr algn="r">
              <a:defRPr sz="750">
                <a:solidFill>
                  <a:srgbClr val="524B48"/>
                </a:solidFill>
              </a:defRPr>
            </a:lvl1pPr>
          </a:lstStyle>
          <a:p>
            <a:r>
              <a:rPr lang="en-US" dirty="0"/>
              <a:t>Page </a:t>
            </a:r>
            <a:fld id="{5251F420-7306-4E7C-A79E-F31A38F7D392}" type="slidenum">
              <a:rPr lang="en-US" smtClean="0"/>
              <a:pPr/>
              <a:t>‹#›</a:t>
            </a:fld>
            <a:endParaRPr lang="en-US" dirty="0"/>
          </a:p>
        </p:txBody>
      </p:sp>
      <p:sp>
        <p:nvSpPr>
          <p:cNvPr id="9" name="Footer Placeholder 4">
            <a:extLst>
              <a:ext uri="{FF2B5EF4-FFF2-40B4-BE49-F238E27FC236}">
                <a16:creationId xmlns:a16="http://schemas.microsoft.com/office/drawing/2014/main" id="{45F9D6C5-6F73-4568-92A3-43149586B00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8" name="addin_colorpicker" hidden="1">
            <a:extLst>
              <a:ext uri="{FF2B5EF4-FFF2-40B4-BE49-F238E27FC236}">
                <a16:creationId xmlns:a16="http://schemas.microsoft.com/office/drawing/2014/main" id="{EC6BC642-49C3-4139-8F38-A96E75EE0920}"/>
              </a:ext>
            </a:extLst>
          </p:cNvPr>
          <p:cNvSpPr/>
          <p:nvPr userDrawn="1"/>
        </p:nvSpPr>
        <p:spPr>
          <a:xfrm>
            <a:off x="2486668" y="-1436292"/>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addin_colorpicker</a:t>
            </a:r>
          </a:p>
        </p:txBody>
      </p:sp>
      <p:pic>
        <p:nvPicPr>
          <p:cNvPr id="5" name="Graphic 4" descr="Logo university of oslo">
            <a:extLst>
              <a:ext uri="{FF2B5EF4-FFF2-40B4-BE49-F238E27FC236}">
                <a16:creationId xmlns:a16="http://schemas.microsoft.com/office/drawing/2014/main" id="{FC22999A-40AC-4186-8730-BF6B9FCCF0E0}"/>
              </a:ext>
            </a:extLst>
          </p:cNvPr>
          <p:cNvPicPr>
            <a:picLocks noChangeAspect="1"/>
          </p:cNvPicPr>
          <p:nvPr userDrawn="1"/>
        </p:nvPicPr>
        <p:blipFill>
          <a:blip r:embed="rId28">
            <a:extLst>
              <a:ext uri="{96DAC541-7B7A-43D3-8B79-37D633B846F1}">
                <asvg:svgBlip xmlns:asvg="http://schemas.microsoft.com/office/drawing/2016/SVG/main" xmlns="" r:embed="rId30"/>
              </a:ext>
            </a:extLst>
          </a:blip>
          <a:stretch>
            <a:fillRect/>
          </a:stretch>
        </p:blipFill>
        <p:spPr>
          <a:xfrm>
            <a:off x="381001" y="6280142"/>
            <a:ext cx="767518" cy="202980"/>
          </a:xfrm>
          <a:prstGeom prst="rect">
            <a:avLst/>
          </a:prstGeom>
        </p:spPr>
      </p:pic>
    </p:spTree>
    <p:extLst>
      <p:ext uri="{BB962C8B-B14F-4D97-AF65-F5344CB8AC3E}">
        <p14:creationId xmlns:p14="http://schemas.microsoft.com/office/powerpoint/2010/main" val="3392286848"/>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695" r:id="rId3"/>
    <p:sldLayoutId id="2147483694" r:id="rId4"/>
    <p:sldLayoutId id="2147483699" r:id="rId5"/>
    <p:sldLayoutId id="2147483698" r:id="rId6"/>
    <p:sldLayoutId id="2147483700" r:id="rId7"/>
    <p:sldLayoutId id="2147483720" r:id="rId8"/>
    <p:sldLayoutId id="2147483719" r:id="rId9"/>
    <p:sldLayoutId id="2147483721" r:id="rId10"/>
    <p:sldLayoutId id="2147483701" r:id="rId11"/>
    <p:sldLayoutId id="2147483702" r:id="rId12"/>
    <p:sldLayoutId id="2147483704" r:id="rId13"/>
    <p:sldLayoutId id="2147483706" r:id="rId14"/>
    <p:sldLayoutId id="2147483716" r:id="rId15"/>
    <p:sldLayoutId id="2147483717" r:id="rId16"/>
    <p:sldLayoutId id="2147483713" r:id="rId17"/>
    <p:sldLayoutId id="2147483714" r:id="rId18"/>
    <p:sldLayoutId id="2147483709" r:id="rId19"/>
    <p:sldLayoutId id="2147483710" r:id="rId20"/>
    <p:sldLayoutId id="2147483711" r:id="rId21"/>
    <p:sldLayoutId id="2147483712" r:id="rId22"/>
    <p:sldLayoutId id="2147483707" r:id="rId23"/>
    <p:sldLayoutId id="2147483708" r:id="rId24"/>
    <p:sldLayoutId id="2147483715" r:id="rId25"/>
    <p:sldLayoutId id="2147483718" r:id="rId26"/>
  </p:sldLayoutIdLst>
  <p:hf hdr="0"/>
  <p:txStyles>
    <p:titleStyle>
      <a:lvl1pPr algn="l" defTabSz="914446"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125438" indent="-125438" algn="l" defTabSz="914446" rtl="0" eaLnBrk="1" latinLnBrk="0" hangingPunct="1">
        <a:lnSpc>
          <a:spcPct val="100000"/>
        </a:lnSpc>
        <a:spcBef>
          <a:spcPts val="1150"/>
        </a:spcBef>
        <a:buFont typeface="Arial" panose="020B0604020202020204" pitchFamily="34" charset="0"/>
        <a:buChar char="•"/>
        <a:defRPr sz="15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conomics.mit.edu/faculty/angrist" TargetMode="External"/><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33.gif"/><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hyperlink" Target="https://www.thedataschool.co.uk/nai-louza/apples-and-oranges" TargetMode="External"/><Relationship Id="rId3" Type="http://schemas.openxmlformats.org/officeDocument/2006/relationships/image" Target="../media/image32.png"/><Relationship Id="rId7" Type="http://schemas.openxmlformats.org/officeDocument/2006/relationships/image" Target="../media/image39.png"/><Relationship Id="rId12"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rand.org/health-care/projects/hie.html" TargetMode="Externa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18.xml"/><Relationship Id="rId1" Type="http://schemas.openxmlformats.org/officeDocument/2006/relationships/video" Target="https://www.youtube.com/embed/eGRd8jBdNYg" TargetMode="Externa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hyperlink" Target="https://unsplash.com/@tanelah"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8.jfif"/></Relationships>
</file>

<file path=ppt/slides/_rels/slide5.xml.rels><?xml version="1.0" encoding="UTF-8" standalone="yes"?>
<Relationships xmlns="http://schemas.openxmlformats.org/package/2006/relationships"><Relationship Id="rId3" Type="http://schemas.openxmlformats.org/officeDocument/2006/relationships/hyperlink" Target="https://www.newyorker.com/books/page-turner/robert-frost-darkness-or-light" TargetMode="External"/><Relationship Id="rId2" Type="http://schemas.openxmlformats.org/officeDocument/2006/relationships/image" Target="../media/image19.jp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s://mixtape.scunning.com/potential-outcomes.html" TargetMode="Externa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https://unsplash.com/@yasirslash" TargetMode="External"/><Relationship Id="rId2" Type="http://schemas.openxmlformats.org/officeDocument/2006/relationships/image" Target="../media/image24.jfif"/><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Content Placeholder 48"/>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1426358" y="802105"/>
            <a:ext cx="10777070" cy="5462439"/>
          </a:xfrm>
        </p:spPr>
      </p:pic>
      <p:sp>
        <p:nvSpPr>
          <p:cNvPr id="42" name="Text Placeholder 41"/>
          <p:cNvSpPr>
            <a:spLocks noGrp="1"/>
          </p:cNvSpPr>
          <p:nvPr>
            <p:ph type="body" sz="quarter" idx="21"/>
          </p:nvPr>
        </p:nvSpPr>
        <p:spPr/>
        <p:txBody>
          <a:bodyPr/>
          <a:lstStyle/>
          <a:p>
            <a:endParaRPr lang="en-US"/>
          </a:p>
        </p:txBody>
      </p:sp>
      <p:sp>
        <p:nvSpPr>
          <p:cNvPr id="35" name="Title 34"/>
          <p:cNvSpPr>
            <a:spLocks noGrp="1"/>
          </p:cNvSpPr>
          <p:nvPr>
            <p:ph type="title"/>
          </p:nvPr>
        </p:nvSpPr>
        <p:spPr/>
        <p:txBody>
          <a:bodyPr/>
          <a:lstStyle/>
          <a:p>
            <a:r>
              <a:rPr lang="es-ES" dirty="0" smtClean="0"/>
              <a:t>RANDOMIZED TRIALS I</a:t>
            </a:r>
            <a:endParaRPr lang="en-US" dirty="0"/>
          </a:p>
        </p:txBody>
      </p:sp>
      <p:sp>
        <p:nvSpPr>
          <p:cNvPr id="36" name="Subtitle 35"/>
          <p:cNvSpPr>
            <a:spLocks noGrp="1"/>
          </p:cNvSpPr>
          <p:nvPr>
            <p:ph type="subTitle" idx="1"/>
          </p:nvPr>
        </p:nvSpPr>
        <p:spPr>
          <a:xfrm>
            <a:off x="2463595" y="5199013"/>
            <a:ext cx="4782656" cy="269304"/>
          </a:xfrm>
        </p:spPr>
        <p:txBody>
          <a:bodyPr/>
          <a:lstStyle/>
          <a:p>
            <a:r>
              <a:rPr lang="es-ES" dirty="0" smtClean="0"/>
              <a:t>José Manuel Arencibia Alemán &amp; Isa Steinmann</a:t>
            </a:r>
            <a:endParaRPr lang="en-US" dirty="0"/>
          </a:p>
        </p:txBody>
      </p:sp>
      <p:sp>
        <p:nvSpPr>
          <p:cNvPr id="39" name="Text Placeholder 38"/>
          <p:cNvSpPr>
            <a:spLocks noGrp="1"/>
          </p:cNvSpPr>
          <p:nvPr>
            <p:ph type="body" sz="quarter" idx="15"/>
          </p:nvPr>
        </p:nvSpPr>
        <p:spPr>
          <a:xfrm>
            <a:off x="2463594" y="5468760"/>
            <a:ext cx="985847" cy="269304"/>
          </a:xfrm>
        </p:spPr>
        <p:txBody>
          <a:bodyPr/>
          <a:lstStyle/>
          <a:p>
            <a:r>
              <a:rPr lang="en-US" dirty="0" smtClean="0"/>
              <a:t>Session</a:t>
            </a:r>
            <a:r>
              <a:rPr lang="es-ES" dirty="0" smtClean="0"/>
              <a:t> 3</a:t>
            </a:r>
            <a:endParaRPr lang="en-US" dirty="0"/>
          </a:p>
        </p:txBody>
      </p:sp>
      <p:sp>
        <p:nvSpPr>
          <p:cNvPr id="8" name="Date Placeholder 7">
            <a:extLst>
              <a:ext uri="{FF2B5EF4-FFF2-40B4-BE49-F238E27FC236}">
                <a16:creationId xmlns:a16="http://schemas.microsoft.com/office/drawing/2014/main" id="{09B07636-3CC1-453E-8A61-C603911CAA1E}"/>
              </a:ext>
            </a:extLst>
          </p:cNvPr>
          <p:cNvSpPr>
            <a:spLocks noGrp="1"/>
          </p:cNvSpPr>
          <p:nvPr>
            <p:ph type="dt" sz="half" idx="10"/>
          </p:nvPr>
        </p:nvSpPr>
        <p:spPr>
          <a:xfrm>
            <a:off x="2463595" y="6264544"/>
            <a:ext cx="1737655" cy="269304"/>
          </a:xfrm>
        </p:spPr>
        <p:txBody>
          <a:bodyPr/>
          <a:lstStyle/>
          <a:p>
            <a:r>
              <a:rPr lang="en-US" dirty="0" smtClean="0"/>
              <a:t>January</a:t>
            </a:r>
            <a:r>
              <a:rPr lang="es-ES" dirty="0" smtClean="0"/>
              <a:t> 24, 2021</a:t>
            </a:r>
            <a:endParaRPr lang="en-US" dirty="0"/>
          </a:p>
        </p:txBody>
      </p:sp>
      <p:sp>
        <p:nvSpPr>
          <p:cNvPr id="38" name="Text Placeholder 37"/>
          <p:cNvSpPr>
            <a:spLocks noGrp="1"/>
          </p:cNvSpPr>
          <p:nvPr>
            <p:ph type="body" sz="quarter" idx="14"/>
          </p:nvPr>
        </p:nvSpPr>
        <p:spPr/>
        <p:txBody>
          <a:bodyPr/>
          <a:lstStyle/>
          <a:p>
            <a:endParaRPr lang="en-US"/>
          </a:p>
        </p:txBody>
      </p:sp>
      <p:sp>
        <p:nvSpPr>
          <p:cNvPr id="50" name="TextBox 49"/>
          <p:cNvSpPr txBox="1"/>
          <p:nvPr/>
        </p:nvSpPr>
        <p:spPr>
          <a:xfrm>
            <a:off x="9340468" y="5862080"/>
            <a:ext cx="1507958" cy="215444"/>
          </a:xfrm>
          <a:prstGeom prst="rect">
            <a:avLst/>
          </a:prstGeom>
          <a:noFill/>
        </p:spPr>
        <p:txBody>
          <a:bodyPr wrap="square" rtlCol="0">
            <a:spAutoFit/>
          </a:bodyPr>
          <a:lstStyle/>
          <a:p>
            <a:r>
              <a:rPr lang="es-ES" sz="800" dirty="0" err="1" smtClean="0"/>
              <a:t>Source</a:t>
            </a:r>
            <a:r>
              <a:rPr lang="es-ES" sz="800" dirty="0" smtClean="0"/>
              <a:t>: </a:t>
            </a:r>
            <a:r>
              <a:rPr lang="es-ES" sz="800" dirty="0" smtClean="0">
                <a:hlinkClick r:id="rId3"/>
              </a:rPr>
              <a:t>Joshua </a:t>
            </a:r>
            <a:r>
              <a:rPr lang="es-ES" sz="800" dirty="0" err="1" smtClean="0">
                <a:hlinkClick r:id="rId3"/>
              </a:rPr>
              <a:t>Angrist</a:t>
            </a:r>
            <a:endParaRPr lang="en-US" sz="800" dirty="0"/>
          </a:p>
        </p:txBody>
      </p:sp>
    </p:spTree>
    <p:extLst>
      <p:ext uri="{BB962C8B-B14F-4D97-AF65-F5344CB8AC3E}">
        <p14:creationId xmlns:p14="http://schemas.microsoft.com/office/powerpoint/2010/main" val="3514964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Differences in Groups</a:t>
            </a:r>
          </a:p>
        </p:txBody>
      </p:sp>
      <p:sp>
        <p:nvSpPr>
          <p:cNvPr id="3" name="Subtitle 2"/>
          <p:cNvSpPr>
            <a:spLocks noGrp="1"/>
          </p:cNvSpPr>
          <p:nvPr>
            <p:ph type="subTitle" idx="13"/>
          </p:nvPr>
        </p:nvSpPr>
        <p:spPr/>
        <p:txBody>
          <a:bodyPr/>
          <a:lstStyle/>
          <a:p>
            <a:r>
              <a:rPr lang="en-US" dirty="0"/>
              <a:t>Fruitless comparisons</a:t>
            </a:r>
          </a:p>
          <a:p>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30"/>
              </p:nvPr>
            </p:nvSpPr>
            <p:spPr/>
            <p:txBody>
              <a:bodyPr anchor="ctr"/>
              <a:lstStyle/>
              <a:p>
                <a:r>
                  <a:rPr lang="en-US" dirty="0" smtClean="0"/>
                  <a:t>Substituting on the differences in groups expression</a:t>
                </a:r>
                <a:r>
                  <a:rPr lang="nb-NO" dirty="0" smtClean="0"/>
                  <a:t> </a:t>
                </a:r>
                <a14:m>
                  <m:oMath xmlns:m="http://schemas.openxmlformats.org/officeDocument/2006/math">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1</m:t>
                        </m:r>
                        <m:r>
                          <a:rPr lang="nb-NO" i="1">
                            <a:latin typeface="Cambria Math" panose="02040503050406030204" pitchFamily="18" charset="0"/>
                          </a:rPr>
                          <m:t>𝑖</m:t>
                        </m:r>
                      </m:sub>
                    </m:sSub>
                    <m:r>
                      <a:rPr lang="nb-NO" i="1">
                        <a:latin typeface="Cambria Math" panose="02040503050406030204" pitchFamily="18" charset="0"/>
                      </a:rPr>
                      <m:t>=</m:t>
                    </m:r>
                    <m:r>
                      <a:rPr lang="nb-NO" i="1" smtClean="0">
                        <a:latin typeface="Cambria Math" panose="02040503050406030204" pitchFamily="18" charset="0"/>
                        <a:ea typeface="Cambria Math" panose="02040503050406030204" pitchFamily="18" charset="0"/>
                      </a:rPr>
                      <m:t>𝜅</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0</m:t>
                        </m:r>
                        <m:r>
                          <a:rPr lang="nb-NO" i="1">
                            <a:latin typeface="Cambria Math" panose="02040503050406030204" pitchFamily="18" charset="0"/>
                          </a:rPr>
                          <m:t>𝑖</m:t>
                        </m:r>
                      </m:sub>
                    </m:sSub>
                  </m:oMath>
                </a14:m>
                <a:r>
                  <a:rPr lang="en-US" dirty="0" smtClean="0"/>
                  <a:t> (i.e., under constant-effects assumption)* we can see that</a:t>
                </a:r>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nb-NO" i="1">
                              <a:latin typeface="Cambria Math" panose="02040503050406030204" pitchFamily="18" charset="0"/>
                            </a:rPr>
                            <m:t>𝐴𝑣𝑔</m:t>
                          </m:r>
                        </m:e>
                        <m:sub>
                          <m:r>
                            <a:rPr lang="nb-NO" i="1">
                              <a:latin typeface="Cambria Math" panose="02040503050406030204" pitchFamily="18" charset="0"/>
                            </a:rPr>
                            <m:t>𝑛</m:t>
                          </m:r>
                        </m:sub>
                      </m:sSub>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1</m:t>
                              </m:r>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=1</m:t>
                          </m:r>
                        </m:e>
                      </m:d>
                      <m:r>
                        <a:rPr lang="nb-NO" i="1">
                          <a:latin typeface="Cambria Math" panose="02040503050406030204" pitchFamily="18" charset="0"/>
                        </a:rPr>
                        <m:t>−</m:t>
                      </m:r>
                      <m:sSub>
                        <m:sSubPr>
                          <m:ctrlPr>
                            <a:rPr lang="en-US" i="1">
                              <a:latin typeface="Cambria Math" panose="02040503050406030204" pitchFamily="18" charset="0"/>
                            </a:rPr>
                          </m:ctrlPr>
                        </m:sSubPr>
                        <m:e>
                          <m:r>
                            <a:rPr lang="nb-NO" i="1">
                              <a:latin typeface="Cambria Math" panose="02040503050406030204" pitchFamily="18" charset="0"/>
                            </a:rPr>
                            <m:t>𝐴𝑣𝑔</m:t>
                          </m:r>
                        </m:e>
                        <m:sub>
                          <m:r>
                            <a:rPr lang="nb-NO" i="1">
                              <a:latin typeface="Cambria Math" panose="02040503050406030204" pitchFamily="18" charset="0"/>
                            </a:rPr>
                            <m:t>𝑛</m:t>
                          </m:r>
                        </m:sub>
                      </m:sSub>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0</m:t>
                              </m:r>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=0</m:t>
                          </m:r>
                        </m:e>
                      </m:d>
                      <m:r>
                        <a:rPr lang="nb-NO" b="0" i="1" smtClean="0">
                          <a:latin typeface="Cambria Math" panose="02040503050406030204" pitchFamily="18" charset="0"/>
                        </a:rPr>
                        <m:t>=</m:t>
                      </m:r>
                    </m:oMath>
                  </m:oMathPara>
                </a14:m>
                <a:endParaRPr lang="nb-NO" dirty="0" smtClean="0"/>
              </a:p>
              <a:p>
                <a:pPr marL="0" indent="0" algn="ctr">
                  <a:buNone/>
                </a:pPr>
                <a:endParaRPr lang="nb-NO" dirty="0" smtClean="0"/>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nb-NO" i="1">
                              <a:latin typeface="Cambria Math" panose="02040503050406030204" pitchFamily="18" charset="0"/>
                            </a:rPr>
                            <m:t>𝐴𝑣𝑔</m:t>
                          </m:r>
                        </m:e>
                        <m:sub>
                          <m:r>
                            <a:rPr lang="nb-NO" i="1">
                              <a:latin typeface="Cambria Math" panose="02040503050406030204" pitchFamily="18" charset="0"/>
                            </a:rPr>
                            <m:t>𝑛</m:t>
                          </m:r>
                        </m:sub>
                      </m:sSub>
                      <m:d>
                        <m:dPr>
                          <m:begChr m:val="["/>
                          <m:endChr m:val="]"/>
                          <m:ctrlPr>
                            <a:rPr lang="nb-NO" i="1">
                              <a:latin typeface="Cambria Math" panose="02040503050406030204" pitchFamily="18" charset="0"/>
                            </a:rPr>
                          </m:ctrlPr>
                        </m:dPr>
                        <m:e>
                          <m:r>
                            <a:rPr lang="nb-NO" i="1" smtClean="0">
                              <a:solidFill>
                                <a:srgbClr val="FF0000"/>
                              </a:solidFill>
                              <a:latin typeface="Cambria Math" panose="02040503050406030204" pitchFamily="18" charset="0"/>
                              <a:ea typeface="Cambria Math" panose="02040503050406030204" pitchFamily="18" charset="0"/>
                            </a:rPr>
                            <m:t>𝜅</m:t>
                          </m:r>
                          <m:r>
                            <a:rPr lang="nb-NO" i="1">
                              <a:solidFill>
                                <a:srgbClr val="FF0000"/>
                              </a:solidFill>
                              <a:latin typeface="Cambria Math" panose="02040503050406030204" pitchFamily="18" charset="0"/>
                            </a:rPr>
                            <m:t>+</m:t>
                          </m:r>
                          <m:sSub>
                            <m:sSubPr>
                              <m:ctrlPr>
                                <a:rPr lang="nb-NO" i="1">
                                  <a:solidFill>
                                    <a:srgbClr val="FF0000"/>
                                  </a:solidFill>
                                  <a:latin typeface="Cambria Math" panose="02040503050406030204" pitchFamily="18" charset="0"/>
                                </a:rPr>
                              </m:ctrlPr>
                            </m:sSubPr>
                            <m:e>
                              <m:r>
                                <a:rPr lang="nb-NO" i="1">
                                  <a:solidFill>
                                    <a:srgbClr val="FF0000"/>
                                  </a:solidFill>
                                  <a:latin typeface="Cambria Math" panose="02040503050406030204" pitchFamily="18" charset="0"/>
                                </a:rPr>
                                <m:t>𝑌</m:t>
                              </m:r>
                            </m:e>
                            <m:sub>
                              <m:r>
                                <a:rPr lang="nb-NO" i="1">
                                  <a:solidFill>
                                    <a:srgbClr val="FF0000"/>
                                  </a:solidFill>
                                  <a:latin typeface="Cambria Math" panose="02040503050406030204" pitchFamily="18" charset="0"/>
                                </a:rPr>
                                <m:t>0</m:t>
                              </m:r>
                              <m:r>
                                <a:rPr lang="nb-NO" i="1">
                                  <a:solidFill>
                                    <a:srgbClr val="FF0000"/>
                                  </a:solidFill>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=1</m:t>
                          </m:r>
                        </m:e>
                      </m:d>
                      <m:r>
                        <a:rPr lang="nb-NO" i="1">
                          <a:latin typeface="Cambria Math" panose="02040503050406030204" pitchFamily="18" charset="0"/>
                        </a:rPr>
                        <m:t>−</m:t>
                      </m:r>
                      <m:sSub>
                        <m:sSubPr>
                          <m:ctrlPr>
                            <a:rPr lang="en-US" i="1">
                              <a:latin typeface="Cambria Math" panose="02040503050406030204" pitchFamily="18" charset="0"/>
                            </a:rPr>
                          </m:ctrlPr>
                        </m:sSubPr>
                        <m:e>
                          <m:r>
                            <a:rPr lang="nb-NO" i="1">
                              <a:latin typeface="Cambria Math" panose="02040503050406030204" pitchFamily="18" charset="0"/>
                            </a:rPr>
                            <m:t>𝐴𝑣𝑔</m:t>
                          </m:r>
                        </m:e>
                        <m:sub>
                          <m:r>
                            <a:rPr lang="nb-NO" i="1">
                              <a:latin typeface="Cambria Math" panose="02040503050406030204" pitchFamily="18" charset="0"/>
                            </a:rPr>
                            <m:t>𝑛</m:t>
                          </m:r>
                        </m:sub>
                      </m:sSub>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0</m:t>
                              </m:r>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=0</m:t>
                          </m:r>
                        </m:e>
                      </m:d>
                      <m:r>
                        <a:rPr lang="nb-NO" i="1">
                          <a:latin typeface="Cambria Math" panose="02040503050406030204" pitchFamily="18" charset="0"/>
                        </a:rPr>
                        <m:t>=</m:t>
                      </m:r>
                    </m:oMath>
                  </m:oMathPara>
                </a14:m>
                <a:endParaRPr lang="nb-NO" dirty="0" smtClean="0"/>
              </a:p>
              <a:p>
                <a:pPr marL="0" indent="0" algn="ctr">
                  <a:buNone/>
                </a:pPr>
                <a:endParaRPr lang="nb-NO" dirty="0" smtClean="0"/>
              </a:p>
              <a:p>
                <a:pPr marL="0" indent="0" algn="ctr">
                  <a:buNone/>
                </a:pPr>
                <a14:m>
                  <m:oMathPara xmlns:m="http://schemas.openxmlformats.org/officeDocument/2006/math">
                    <m:oMathParaPr>
                      <m:jc m:val="centerGroup"/>
                    </m:oMathParaPr>
                    <m:oMath xmlns:m="http://schemas.openxmlformats.org/officeDocument/2006/math">
                      <m:limLow>
                        <m:limLowPr>
                          <m:ctrlPr>
                            <a:rPr lang="nb-NO" i="1" smtClean="0">
                              <a:latin typeface="Cambria Math" panose="02040503050406030204" pitchFamily="18" charset="0"/>
                            </a:rPr>
                          </m:ctrlPr>
                        </m:limLowPr>
                        <m:e>
                          <m:groupChr>
                            <m:groupChrPr>
                              <m:chr m:val="⏟"/>
                              <m:ctrlPr>
                                <a:rPr lang="nb-NO" i="1" smtClean="0">
                                  <a:latin typeface="Cambria Math" panose="02040503050406030204" pitchFamily="18" charset="0"/>
                                </a:rPr>
                              </m:ctrlPr>
                            </m:groupChrPr>
                            <m:e>
                              <m:r>
                                <a:rPr lang="nb-NO" i="1" smtClean="0">
                                  <a:latin typeface="Cambria Math" panose="02040503050406030204" pitchFamily="18" charset="0"/>
                                  <a:ea typeface="Cambria Math" panose="02040503050406030204" pitchFamily="18" charset="0"/>
                                </a:rPr>
                                <m:t>𝜅</m:t>
                              </m:r>
                            </m:e>
                          </m:groupChr>
                        </m:e>
                        <m:lim>
                          <m:sSup>
                            <m:sSupPr>
                              <m:ctrlPr>
                                <a:rPr lang="nb-NO" i="1" smtClean="0">
                                  <a:latin typeface="Cambria Math" panose="02040503050406030204" pitchFamily="18" charset="0"/>
                                </a:rPr>
                              </m:ctrlPr>
                            </m:sSupPr>
                            <m:e>
                              <m:r>
                                <a:rPr lang="nb-NO" i="1">
                                  <a:latin typeface="Cambria Math" panose="02040503050406030204" pitchFamily="18" charset="0"/>
                                </a:rPr>
                                <m:t>𝐴𝑇𝐸</m:t>
                              </m:r>
                            </m:e>
                            <m:sup>
                              <m:r>
                                <a:rPr lang="nb-NO" b="0" i="1" smtClean="0">
                                  <a:latin typeface="Cambria Math" panose="02040503050406030204" pitchFamily="18" charset="0"/>
                                </a:rPr>
                                <m:t>∗∗</m:t>
                              </m:r>
                            </m:sup>
                          </m:sSup>
                        </m:lim>
                      </m:limLow>
                      <m:r>
                        <a:rPr lang="nb-NO" b="0" i="1" smtClean="0">
                          <a:latin typeface="Cambria Math" panose="02040503050406030204" pitchFamily="18" charset="0"/>
                        </a:rPr>
                        <m:t>+</m:t>
                      </m:r>
                      <m:limLow>
                        <m:limLowPr>
                          <m:ctrlPr>
                            <a:rPr lang="nb-NO" b="0" i="1" smtClean="0">
                              <a:latin typeface="Cambria Math" panose="02040503050406030204" pitchFamily="18" charset="0"/>
                            </a:rPr>
                          </m:ctrlPr>
                        </m:limLowPr>
                        <m:e>
                          <m:groupChr>
                            <m:groupChrPr>
                              <m:chr m:val="⏟"/>
                              <m:ctrlPr>
                                <a:rPr lang="nb-NO" b="0" i="1" smtClean="0">
                                  <a:latin typeface="Cambria Math" panose="02040503050406030204" pitchFamily="18" charset="0"/>
                                </a:rPr>
                              </m:ctrlPr>
                            </m:groupChrPr>
                            <m:e>
                              <m:sSub>
                                <m:sSubPr>
                                  <m:ctrlPr>
                                    <a:rPr lang="en-US" i="1">
                                      <a:latin typeface="Cambria Math" panose="02040503050406030204" pitchFamily="18" charset="0"/>
                                    </a:rPr>
                                  </m:ctrlPr>
                                </m:sSubPr>
                                <m:e>
                                  <m:r>
                                    <a:rPr lang="nb-NO" i="1">
                                      <a:latin typeface="Cambria Math" panose="02040503050406030204" pitchFamily="18" charset="0"/>
                                    </a:rPr>
                                    <m:t>𝐴𝑣𝑔</m:t>
                                  </m:r>
                                </m:e>
                                <m:sub>
                                  <m:r>
                                    <a:rPr lang="nb-NO" i="1">
                                      <a:latin typeface="Cambria Math" panose="02040503050406030204" pitchFamily="18" charset="0"/>
                                    </a:rPr>
                                    <m:t>𝑛</m:t>
                                  </m:r>
                                </m:sub>
                              </m:sSub>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0</m:t>
                                      </m:r>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=1</m:t>
                                  </m:r>
                                </m:e>
                              </m:d>
                              <m:r>
                                <a:rPr lang="nb-NO" i="1">
                                  <a:latin typeface="Cambria Math" panose="02040503050406030204" pitchFamily="18" charset="0"/>
                                </a:rPr>
                                <m:t>−</m:t>
                              </m:r>
                              <m:sSub>
                                <m:sSubPr>
                                  <m:ctrlPr>
                                    <a:rPr lang="en-US" i="1">
                                      <a:latin typeface="Cambria Math" panose="02040503050406030204" pitchFamily="18" charset="0"/>
                                    </a:rPr>
                                  </m:ctrlPr>
                                </m:sSubPr>
                                <m:e>
                                  <m:r>
                                    <a:rPr lang="nb-NO" i="1">
                                      <a:latin typeface="Cambria Math" panose="02040503050406030204" pitchFamily="18" charset="0"/>
                                    </a:rPr>
                                    <m:t>𝐴𝑣𝑔</m:t>
                                  </m:r>
                                </m:e>
                                <m:sub>
                                  <m:r>
                                    <a:rPr lang="nb-NO" i="1">
                                      <a:latin typeface="Cambria Math" panose="02040503050406030204" pitchFamily="18" charset="0"/>
                                    </a:rPr>
                                    <m:t>𝑛</m:t>
                                  </m:r>
                                </m:sub>
                              </m:sSub>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0</m:t>
                                      </m:r>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=0</m:t>
                                  </m:r>
                                </m:e>
                              </m:d>
                            </m:e>
                          </m:groupChr>
                        </m:e>
                        <m:lim>
                          <m:r>
                            <a:rPr lang="nb-NO" b="0" i="1" smtClean="0">
                              <a:latin typeface="Cambria Math" panose="02040503050406030204" pitchFamily="18" charset="0"/>
                            </a:rPr>
                            <m:t>𝑆𝑒𝑙𝑒𝑐𝑡𝑖𝑜𝑛</m:t>
                          </m:r>
                          <m:r>
                            <a:rPr lang="nb-NO" b="0" i="1" smtClean="0">
                              <a:latin typeface="Cambria Math" panose="02040503050406030204" pitchFamily="18" charset="0"/>
                            </a:rPr>
                            <m:t> </m:t>
                          </m:r>
                          <m:r>
                            <a:rPr lang="nb-NO" b="0" i="1" smtClean="0">
                              <a:latin typeface="Cambria Math" panose="02040503050406030204" pitchFamily="18" charset="0"/>
                            </a:rPr>
                            <m:t>𝑏𝑖𝑎𝑠</m:t>
                          </m:r>
                        </m:lim>
                      </m:limLow>
                    </m:oMath>
                  </m:oMathPara>
                </a14:m>
                <a:endParaRPr lang="en-US" dirty="0" smtClean="0"/>
              </a:p>
              <a:p>
                <a:r>
                  <a:rPr lang="en-US" dirty="0" smtClean="0"/>
                  <a:t>That is, there is an underlying assumption that selection bias is equal to </a:t>
                </a:r>
                <a14:m>
                  <m:oMath xmlns:m="http://schemas.openxmlformats.org/officeDocument/2006/math">
                    <m:r>
                      <a:rPr lang="nb-NO" b="0" i="1" smtClean="0">
                        <a:latin typeface="Cambria Math" panose="02040503050406030204" pitchFamily="18" charset="0"/>
                      </a:rPr>
                      <m:t>0</m:t>
                    </m:r>
                  </m:oMath>
                </a14:m>
                <a:r>
                  <a:rPr lang="en-US" dirty="0" smtClean="0"/>
                  <a:t>, but…</a:t>
                </a:r>
              </a:p>
            </p:txBody>
          </p:sp>
        </mc:Choice>
        <mc:Fallback xmlns="">
          <p:sp>
            <p:nvSpPr>
              <p:cNvPr id="4" name="Content Placeholder 3"/>
              <p:cNvSpPr>
                <a:spLocks noGrp="1" noRot="1" noChangeAspect="1" noMove="1" noResize="1" noEditPoints="1" noAdjustHandles="1" noChangeArrowheads="1" noChangeShapeType="1" noTextEdit="1"/>
              </p:cNvSpPr>
              <p:nvPr>
                <p:ph sz="half" idx="30"/>
              </p:nvPr>
            </p:nvSpPr>
            <p:spPr>
              <a:blipFill>
                <a:blip r:embed="rId2"/>
                <a:stretch>
                  <a:fillRect l="-1493"/>
                </a:stretch>
              </a:blipFill>
            </p:spPr>
            <p:txBody>
              <a:bodyPr/>
              <a:lstStyle/>
              <a:p>
                <a:r>
                  <a:rPr lang="en-US">
                    <a:noFill/>
                  </a:rPr>
                  <a:t> </a:t>
                </a:r>
              </a:p>
            </p:txBody>
          </p:sp>
        </mc:Fallback>
      </mc:AlternateContent>
      <p:sp>
        <p:nvSpPr>
          <p:cNvPr id="5" name="Footer Placeholder 4"/>
          <p:cNvSpPr>
            <a:spLocks noGrp="1"/>
          </p:cNvSpPr>
          <p:nvPr>
            <p:ph type="ftr" sz="quarter" idx="32"/>
          </p:nvPr>
        </p:nvSpPr>
        <p:spPr/>
        <p:txBody>
          <a:bodyPr/>
          <a:lstStyle/>
          <a:p>
            <a:endParaRPr lang="nb-NO" dirty="0"/>
          </a:p>
        </p:txBody>
      </p:sp>
      <p:sp>
        <p:nvSpPr>
          <p:cNvPr id="6" name="Slide Number Placeholder 5"/>
          <p:cNvSpPr>
            <a:spLocks noGrp="1"/>
          </p:cNvSpPr>
          <p:nvPr>
            <p:ph type="sldNum" sz="quarter" idx="33"/>
          </p:nvPr>
        </p:nvSpPr>
        <p:spPr/>
        <p:txBody>
          <a:bodyPr/>
          <a:lstStyle/>
          <a:p>
            <a:r>
              <a:rPr lang="en-US" smtClean="0"/>
              <a:t>Page </a:t>
            </a:r>
            <a:fld id="{5251F420-7306-4E7C-A79E-F31A38F7D392}" type="slidenum">
              <a:rPr lang="en-US" smtClean="0"/>
              <a:pPr/>
              <a:t>10</a:t>
            </a:fld>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7206431" y="5804685"/>
                <a:ext cx="4059936" cy="507831"/>
              </a:xfrm>
              <a:prstGeom prst="rect">
                <a:avLst/>
              </a:prstGeom>
              <a:noFill/>
              <a:ln>
                <a:solidFill>
                  <a:schemeClr val="tx1"/>
                </a:solidFill>
              </a:ln>
            </p:spPr>
            <p:txBody>
              <a:bodyPr wrap="square" rtlCol="0">
                <a:spAutoFit/>
              </a:bodyPr>
              <a:lstStyle/>
              <a:p>
                <a:r>
                  <a:rPr lang="nb-NO" b="0" dirty="0" smtClean="0"/>
                  <a:t>	</a:t>
                </a:r>
                <a:r>
                  <a:rPr lang="en-US" b="1" dirty="0" smtClean="0"/>
                  <a:t>(*)</a:t>
                </a:r>
                <a14:m>
                  <m:oMath xmlns:m="http://schemas.openxmlformats.org/officeDocument/2006/math">
                    <m:r>
                      <a:rPr lang="en-US" i="1" smtClean="0">
                        <a:latin typeface="Cambria Math" panose="02040503050406030204" pitchFamily="18" charset="0"/>
                      </a:rPr>
                      <m:t> </m:t>
                    </m:r>
                  </m:oMath>
                </a14:m>
                <a:r>
                  <a:rPr lang="en-US" dirty="0" smtClean="0"/>
                  <a:t>If interested, you can generalize this expression without </a:t>
                </a:r>
                <a:r>
                  <a:rPr lang="en-US" i="1" dirty="0" smtClean="0"/>
                  <a:t>constant-effect assumption</a:t>
                </a:r>
                <a:r>
                  <a:rPr lang="en-US" dirty="0" smtClean="0"/>
                  <a:t>. Neatly presented in Cunningham 2021 (section 4.1.3)</a:t>
                </a:r>
                <a:r>
                  <a:rPr lang="nb-NO" b="1" dirty="0"/>
                  <a:t> </a:t>
                </a:r>
              </a:p>
              <a:p>
                <a:r>
                  <a:rPr lang="nb-NO" b="1" dirty="0" smtClean="0"/>
                  <a:t>	(**) </a:t>
                </a:r>
                <a:r>
                  <a:rPr lang="en-US" dirty="0" smtClean="0"/>
                  <a:t>Average </a:t>
                </a:r>
                <a:r>
                  <a:rPr lang="en-US" dirty="0"/>
                  <a:t>Treatment Effect</a:t>
                </a:r>
              </a:p>
            </p:txBody>
          </p:sp>
        </mc:Choice>
        <mc:Fallback xmlns="">
          <p:sp>
            <p:nvSpPr>
              <p:cNvPr id="7" name="TextBox 6"/>
              <p:cNvSpPr txBox="1">
                <a:spLocks noRot="1" noChangeAspect="1" noMove="1" noResize="1" noEditPoints="1" noAdjustHandles="1" noChangeArrowheads="1" noChangeShapeType="1" noTextEdit="1"/>
              </p:cNvSpPr>
              <p:nvPr/>
            </p:nvSpPr>
            <p:spPr>
              <a:xfrm>
                <a:off x="7206431" y="5804685"/>
                <a:ext cx="4059936" cy="507831"/>
              </a:xfrm>
              <a:prstGeom prst="rect">
                <a:avLst/>
              </a:prstGeom>
              <a:blipFill>
                <a:blip r:embed="rId3"/>
                <a:stretch>
                  <a:fillRect b="-2326"/>
                </a:stretch>
              </a:blipFill>
              <a:ln>
                <a:solidFill>
                  <a:schemeClr val="tx1"/>
                </a:solidFill>
              </a:ln>
            </p:spPr>
            <p:txBody>
              <a:bodyPr/>
              <a:lstStyle/>
              <a:p>
                <a:r>
                  <a:rPr lang="en-US">
                    <a:noFill/>
                  </a:rPr>
                  <a:t> </a:t>
                </a:r>
              </a:p>
            </p:txBody>
          </p:sp>
        </mc:Fallback>
      </mc:AlternateContent>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743200" y="916012"/>
            <a:ext cx="484632" cy="484632"/>
          </a:xfrm>
          <a:prstGeom prst="rect">
            <a:avLst/>
          </a:prstGeom>
        </p:spPr>
      </p:pic>
    </p:spTree>
    <p:extLst>
      <p:ext uri="{BB962C8B-B14F-4D97-AF65-F5344CB8AC3E}">
        <p14:creationId xmlns:p14="http://schemas.microsoft.com/office/powerpoint/2010/main" val="302700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Differences in Groups</a:t>
            </a:r>
          </a:p>
        </p:txBody>
      </p:sp>
      <p:sp>
        <p:nvSpPr>
          <p:cNvPr id="3" name="Subtitle 2"/>
          <p:cNvSpPr>
            <a:spLocks noGrp="1"/>
          </p:cNvSpPr>
          <p:nvPr>
            <p:ph type="subTitle" idx="13"/>
          </p:nvPr>
        </p:nvSpPr>
        <p:spPr/>
        <p:txBody>
          <a:bodyPr/>
          <a:lstStyle/>
          <a:p>
            <a:r>
              <a:rPr lang="nb-NO" i="1" dirty="0" err="1" smtClean="0"/>
              <a:t>Ceteris</a:t>
            </a:r>
            <a:r>
              <a:rPr lang="nb-NO" i="1" dirty="0" smtClean="0"/>
              <a:t> </a:t>
            </a:r>
            <a:r>
              <a:rPr lang="nb-NO" i="1" dirty="0" err="1" smtClean="0"/>
              <a:t>Paribus</a:t>
            </a:r>
            <a:r>
              <a:rPr lang="nb-NO" i="1" dirty="0" smtClean="0"/>
              <a:t>?</a:t>
            </a:r>
            <a:endParaRPr lang="en-US" i="1" dirty="0"/>
          </a:p>
        </p:txBody>
      </p:sp>
      <mc:AlternateContent xmlns:mc="http://schemas.openxmlformats.org/markup-compatibility/2006" xmlns:a14="http://schemas.microsoft.com/office/drawing/2010/main">
        <mc:Choice Requires="a14">
          <p:sp>
            <p:nvSpPr>
              <p:cNvPr id="4" name="Content Placeholder 3"/>
              <p:cNvSpPr>
                <a:spLocks noGrp="1"/>
              </p:cNvSpPr>
              <p:nvPr>
                <p:ph sz="half" idx="30"/>
              </p:nvPr>
            </p:nvSpPr>
            <p:spPr/>
            <p:txBody>
              <a:bodyPr anchor="ctr"/>
              <a:lstStyle/>
              <a:p>
                <a:r>
                  <a:rPr lang="en-US" dirty="0" smtClean="0"/>
                  <a:t>Formally</a:t>
                </a:r>
                <a:r>
                  <a:rPr lang="en-US" dirty="0"/>
                  <a:t>, what does it mean that selection bias is </a:t>
                </a:r>
                <a14:m>
                  <m:oMath xmlns:m="http://schemas.openxmlformats.org/officeDocument/2006/math">
                    <m:r>
                      <a:rPr lang="nb-NO" i="1">
                        <a:latin typeface="Cambria Math" panose="02040503050406030204" pitchFamily="18" charset="0"/>
                      </a:rPr>
                      <m:t>0</m:t>
                    </m:r>
                  </m:oMath>
                </a14:m>
                <a:r>
                  <a:rPr lang="en-US" dirty="0"/>
                  <a:t>?</a:t>
                </a:r>
              </a:p>
              <a:p>
                <a:pPr marL="457223" lvl="1" indent="0">
                  <a:buNone/>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nb-NO" i="1">
                              <a:solidFill>
                                <a:srgbClr val="00B050"/>
                              </a:solidFill>
                              <a:latin typeface="Cambria Math" panose="02040503050406030204" pitchFamily="18" charset="0"/>
                            </a:rPr>
                            <m:t>𝐴𝑣𝑔</m:t>
                          </m:r>
                        </m:e>
                        <m:sub>
                          <m:r>
                            <a:rPr lang="nb-NO" i="1">
                              <a:solidFill>
                                <a:srgbClr val="00B050"/>
                              </a:solidFill>
                              <a:latin typeface="Cambria Math" panose="02040503050406030204" pitchFamily="18" charset="0"/>
                            </a:rPr>
                            <m:t>𝑛</m:t>
                          </m:r>
                        </m:sub>
                      </m:sSub>
                      <m:d>
                        <m:dPr>
                          <m:begChr m:val="["/>
                          <m:endChr m:val="]"/>
                          <m:ctrlPr>
                            <a:rPr lang="nb-NO" i="1">
                              <a:solidFill>
                                <a:srgbClr val="00B050"/>
                              </a:solidFill>
                              <a:latin typeface="Cambria Math" panose="02040503050406030204" pitchFamily="18" charset="0"/>
                            </a:rPr>
                          </m:ctrlPr>
                        </m:dPr>
                        <m:e>
                          <m:sSub>
                            <m:sSubPr>
                              <m:ctrlPr>
                                <a:rPr lang="nb-NO" i="1">
                                  <a:solidFill>
                                    <a:srgbClr val="00B050"/>
                                  </a:solidFill>
                                  <a:latin typeface="Cambria Math" panose="02040503050406030204" pitchFamily="18" charset="0"/>
                                </a:rPr>
                              </m:ctrlPr>
                            </m:sSubPr>
                            <m:e>
                              <m:r>
                                <a:rPr lang="nb-NO" i="1">
                                  <a:solidFill>
                                    <a:srgbClr val="00B050"/>
                                  </a:solidFill>
                                  <a:latin typeface="Cambria Math" panose="02040503050406030204" pitchFamily="18" charset="0"/>
                                </a:rPr>
                                <m:t>𝑌</m:t>
                              </m:r>
                            </m:e>
                            <m:sub>
                              <m:r>
                                <a:rPr lang="nb-NO" i="1">
                                  <a:solidFill>
                                    <a:srgbClr val="00B050"/>
                                  </a:solidFill>
                                  <a:latin typeface="Cambria Math" panose="02040503050406030204" pitchFamily="18" charset="0"/>
                                </a:rPr>
                                <m:t>0</m:t>
                              </m:r>
                              <m:r>
                                <a:rPr lang="nb-NO" i="1">
                                  <a:solidFill>
                                    <a:srgbClr val="00B050"/>
                                  </a:solidFill>
                                  <a:latin typeface="Cambria Math" panose="02040503050406030204" pitchFamily="18" charset="0"/>
                                </a:rPr>
                                <m:t>𝑖</m:t>
                              </m:r>
                            </m:sub>
                          </m:sSub>
                        </m:e>
                        <m:e>
                          <m:sSub>
                            <m:sSubPr>
                              <m:ctrlPr>
                                <a:rPr lang="nb-NO" i="1">
                                  <a:solidFill>
                                    <a:srgbClr val="00B050"/>
                                  </a:solidFill>
                                  <a:latin typeface="Cambria Math" panose="02040503050406030204" pitchFamily="18" charset="0"/>
                                </a:rPr>
                              </m:ctrlPr>
                            </m:sSubPr>
                            <m:e>
                              <m:r>
                                <a:rPr lang="nb-NO" i="1">
                                  <a:solidFill>
                                    <a:srgbClr val="00B050"/>
                                  </a:solidFill>
                                  <a:latin typeface="Cambria Math" panose="02040503050406030204" pitchFamily="18" charset="0"/>
                                </a:rPr>
                                <m:t>𝐷</m:t>
                              </m:r>
                            </m:e>
                            <m:sub>
                              <m:r>
                                <a:rPr lang="nb-NO" i="1">
                                  <a:solidFill>
                                    <a:srgbClr val="00B050"/>
                                  </a:solidFill>
                                  <a:latin typeface="Cambria Math" panose="02040503050406030204" pitchFamily="18" charset="0"/>
                                </a:rPr>
                                <m:t>𝑖</m:t>
                              </m:r>
                            </m:sub>
                          </m:sSub>
                          <m:r>
                            <a:rPr lang="nb-NO" i="1">
                              <a:solidFill>
                                <a:srgbClr val="00B050"/>
                              </a:solidFill>
                              <a:latin typeface="Cambria Math" panose="02040503050406030204" pitchFamily="18" charset="0"/>
                            </a:rPr>
                            <m:t>=1</m:t>
                          </m:r>
                        </m:e>
                      </m:d>
                      <m:r>
                        <a:rPr lang="nb-NO" i="1">
                          <a:solidFill>
                            <a:srgbClr val="00B050"/>
                          </a:solidFill>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nb-NO" i="1">
                              <a:solidFill>
                                <a:srgbClr val="00B050"/>
                              </a:solidFill>
                              <a:latin typeface="Cambria Math" panose="02040503050406030204" pitchFamily="18" charset="0"/>
                            </a:rPr>
                            <m:t>𝐴𝑣𝑔</m:t>
                          </m:r>
                        </m:e>
                        <m:sub>
                          <m:r>
                            <a:rPr lang="nb-NO" i="1">
                              <a:solidFill>
                                <a:srgbClr val="00B050"/>
                              </a:solidFill>
                              <a:latin typeface="Cambria Math" panose="02040503050406030204" pitchFamily="18" charset="0"/>
                            </a:rPr>
                            <m:t>𝑛</m:t>
                          </m:r>
                        </m:sub>
                      </m:sSub>
                      <m:d>
                        <m:dPr>
                          <m:begChr m:val="["/>
                          <m:endChr m:val="]"/>
                          <m:ctrlPr>
                            <a:rPr lang="nb-NO" i="1">
                              <a:solidFill>
                                <a:srgbClr val="00B050"/>
                              </a:solidFill>
                              <a:latin typeface="Cambria Math" panose="02040503050406030204" pitchFamily="18" charset="0"/>
                            </a:rPr>
                          </m:ctrlPr>
                        </m:dPr>
                        <m:e>
                          <m:sSub>
                            <m:sSubPr>
                              <m:ctrlPr>
                                <a:rPr lang="nb-NO" i="1">
                                  <a:solidFill>
                                    <a:srgbClr val="00B050"/>
                                  </a:solidFill>
                                  <a:latin typeface="Cambria Math" panose="02040503050406030204" pitchFamily="18" charset="0"/>
                                </a:rPr>
                              </m:ctrlPr>
                            </m:sSubPr>
                            <m:e>
                              <m:r>
                                <a:rPr lang="nb-NO" i="1">
                                  <a:solidFill>
                                    <a:srgbClr val="00B050"/>
                                  </a:solidFill>
                                  <a:latin typeface="Cambria Math" panose="02040503050406030204" pitchFamily="18" charset="0"/>
                                </a:rPr>
                                <m:t>𝑌</m:t>
                              </m:r>
                            </m:e>
                            <m:sub>
                              <m:r>
                                <a:rPr lang="nb-NO" i="1">
                                  <a:solidFill>
                                    <a:srgbClr val="00B050"/>
                                  </a:solidFill>
                                  <a:latin typeface="Cambria Math" panose="02040503050406030204" pitchFamily="18" charset="0"/>
                                </a:rPr>
                                <m:t>0</m:t>
                              </m:r>
                              <m:r>
                                <a:rPr lang="nb-NO" i="1">
                                  <a:solidFill>
                                    <a:srgbClr val="00B050"/>
                                  </a:solidFill>
                                  <a:latin typeface="Cambria Math" panose="02040503050406030204" pitchFamily="18" charset="0"/>
                                </a:rPr>
                                <m:t>𝑖</m:t>
                              </m:r>
                            </m:sub>
                          </m:sSub>
                        </m:e>
                        <m:e>
                          <m:sSub>
                            <m:sSubPr>
                              <m:ctrlPr>
                                <a:rPr lang="nb-NO" i="1">
                                  <a:solidFill>
                                    <a:srgbClr val="00B050"/>
                                  </a:solidFill>
                                  <a:latin typeface="Cambria Math" panose="02040503050406030204" pitchFamily="18" charset="0"/>
                                </a:rPr>
                              </m:ctrlPr>
                            </m:sSubPr>
                            <m:e>
                              <m:r>
                                <a:rPr lang="nb-NO" i="1">
                                  <a:solidFill>
                                    <a:srgbClr val="00B050"/>
                                  </a:solidFill>
                                  <a:latin typeface="Cambria Math" panose="02040503050406030204" pitchFamily="18" charset="0"/>
                                </a:rPr>
                                <m:t>𝐷</m:t>
                              </m:r>
                            </m:e>
                            <m:sub>
                              <m:r>
                                <a:rPr lang="nb-NO" i="1">
                                  <a:solidFill>
                                    <a:srgbClr val="00B050"/>
                                  </a:solidFill>
                                  <a:latin typeface="Cambria Math" panose="02040503050406030204" pitchFamily="18" charset="0"/>
                                </a:rPr>
                                <m:t>𝑖</m:t>
                              </m:r>
                            </m:sub>
                          </m:sSub>
                          <m:r>
                            <a:rPr lang="nb-NO" i="1">
                              <a:solidFill>
                                <a:srgbClr val="00B050"/>
                              </a:solidFill>
                              <a:latin typeface="Cambria Math" panose="02040503050406030204" pitchFamily="18" charset="0"/>
                            </a:rPr>
                            <m:t>=0</m:t>
                          </m:r>
                        </m:e>
                      </m:d>
                    </m:oMath>
                  </m:oMathPara>
                </a14:m>
                <a:endParaRPr lang="en-US" dirty="0"/>
              </a:p>
              <a:p>
                <a:r>
                  <a:rPr lang="en-US" dirty="0"/>
                  <a:t>Given the expression we have just presented: What is selection bias?</a:t>
                </a:r>
              </a:p>
              <a:p>
                <a:pPr lvl="1"/>
                <a:r>
                  <a:rPr lang="en-US" dirty="0" smtClean="0">
                    <a:solidFill>
                      <a:srgbClr val="00B050"/>
                    </a:solidFill>
                  </a:rPr>
                  <a:t>Differences in average outcomes driven by variables other than treatment </a:t>
                </a:r>
                <a14:m>
                  <m:oMath xmlns:m="http://schemas.openxmlformats.org/officeDocument/2006/math">
                    <m:sSub>
                      <m:sSubPr>
                        <m:ctrlPr>
                          <a:rPr lang="nb-NO" i="1" smtClean="0">
                            <a:solidFill>
                              <a:srgbClr val="00B050"/>
                            </a:solidFill>
                            <a:latin typeface="Cambria Math" panose="02040503050406030204" pitchFamily="18" charset="0"/>
                          </a:rPr>
                        </m:ctrlPr>
                      </m:sSubPr>
                      <m:e>
                        <m:r>
                          <a:rPr lang="nb-NO" b="0" i="1" smtClean="0">
                            <a:solidFill>
                              <a:srgbClr val="00B050"/>
                            </a:solidFill>
                            <a:latin typeface="Cambria Math" panose="02040503050406030204" pitchFamily="18" charset="0"/>
                          </a:rPr>
                          <m:t>𝐷</m:t>
                        </m:r>
                      </m:e>
                      <m:sub>
                        <m:r>
                          <a:rPr lang="nb-NO" b="0" i="1" smtClean="0">
                            <a:solidFill>
                              <a:srgbClr val="00B050"/>
                            </a:solidFill>
                            <a:latin typeface="Cambria Math" panose="02040503050406030204" pitchFamily="18" charset="0"/>
                          </a:rPr>
                          <m:t>𝑖</m:t>
                        </m:r>
                      </m:sub>
                    </m:sSub>
                  </m:oMath>
                </a14:m>
                <a:endParaRPr lang="en-US" dirty="0" smtClean="0">
                  <a:solidFill>
                    <a:srgbClr val="00B050"/>
                  </a:solidFill>
                </a:endParaRPr>
              </a:p>
              <a:p>
                <a:pPr lvl="1"/>
                <a:r>
                  <a:rPr lang="en-US" dirty="0" smtClean="0">
                    <a:solidFill>
                      <a:srgbClr val="00B050"/>
                    </a:solidFill>
                  </a:rPr>
                  <a:t>The part of differences in groups due to the correlation between </a:t>
                </a:r>
                <a14:m>
                  <m:oMath xmlns:m="http://schemas.openxmlformats.org/officeDocument/2006/math">
                    <m:sSub>
                      <m:sSubPr>
                        <m:ctrlPr>
                          <a:rPr lang="nb-NO" i="1">
                            <a:solidFill>
                              <a:srgbClr val="00B050"/>
                            </a:solidFill>
                            <a:latin typeface="Cambria Math" panose="02040503050406030204" pitchFamily="18" charset="0"/>
                          </a:rPr>
                        </m:ctrlPr>
                      </m:sSubPr>
                      <m:e>
                        <m:r>
                          <a:rPr lang="nb-NO" i="1">
                            <a:solidFill>
                              <a:srgbClr val="00B050"/>
                            </a:solidFill>
                            <a:latin typeface="Cambria Math" panose="02040503050406030204" pitchFamily="18" charset="0"/>
                          </a:rPr>
                          <m:t>𝐷</m:t>
                        </m:r>
                      </m:e>
                      <m:sub>
                        <m:r>
                          <a:rPr lang="nb-NO" i="1">
                            <a:solidFill>
                              <a:srgbClr val="00B050"/>
                            </a:solidFill>
                            <a:latin typeface="Cambria Math" panose="02040503050406030204" pitchFamily="18" charset="0"/>
                          </a:rPr>
                          <m:t>𝑖</m:t>
                        </m:r>
                      </m:sub>
                    </m:sSub>
                  </m:oMath>
                </a14:m>
                <a:r>
                  <a:rPr lang="en-US" dirty="0" smtClean="0">
                    <a:solidFill>
                      <a:srgbClr val="00B050"/>
                    </a:solidFill>
                  </a:rPr>
                  <a:t> and </a:t>
                </a:r>
                <a14:m>
                  <m:oMath xmlns:m="http://schemas.openxmlformats.org/officeDocument/2006/math">
                    <m:sSub>
                      <m:sSubPr>
                        <m:ctrlPr>
                          <a:rPr lang="en-US" i="1" smtClean="0">
                            <a:solidFill>
                              <a:srgbClr val="00B050"/>
                            </a:solidFill>
                            <a:latin typeface="Cambria Math" panose="02040503050406030204" pitchFamily="18" charset="0"/>
                          </a:rPr>
                        </m:ctrlPr>
                      </m:sSubPr>
                      <m:e>
                        <m:r>
                          <a:rPr lang="nb-NO" b="0" i="1" smtClean="0">
                            <a:solidFill>
                              <a:srgbClr val="00B050"/>
                            </a:solidFill>
                            <a:latin typeface="Cambria Math" panose="02040503050406030204" pitchFamily="18" charset="0"/>
                          </a:rPr>
                          <m:t>𝑌</m:t>
                        </m:r>
                      </m:e>
                      <m:sub>
                        <m:r>
                          <a:rPr lang="nb-NO" b="0" i="1" smtClean="0">
                            <a:solidFill>
                              <a:srgbClr val="00B050"/>
                            </a:solidFill>
                            <a:latin typeface="Cambria Math" panose="02040503050406030204" pitchFamily="18" charset="0"/>
                          </a:rPr>
                          <m:t>𝑖</m:t>
                        </m:r>
                      </m:sub>
                    </m:sSub>
                  </m:oMath>
                </a14:m>
                <a:endParaRPr lang="en-US" dirty="0">
                  <a:solidFill>
                    <a:srgbClr val="00B050"/>
                  </a:solidFill>
                </a:endParaRPr>
              </a:p>
              <a:p>
                <a:r>
                  <a:rPr lang="en-US" dirty="0" smtClean="0"/>
                  <a:t>Is </a:t>
                </a:r>
                <a:r>
                  <a:rPr lang="en-US" dirty="0"/>
                  <a:t>it safe to assume that selection bias is </a:t>
                </a:r>
                <a14:m>
                  <m:oMath xmlns:m="http://schemas.openxmlformats.org/officeDocument/2006/math">
                    <m:r>
                      <a:rPr lang="nb-NO" i="1">
                        <a:latin typeface="Cambria Math" panose="02040503050406030204" pitchFamily="18" charset="0"/>
                      </a:rPr>
                      <m:t>0</m:t>
                    </m:r>
                  </m:oMath>
                </a14:m>
                <a:r>
                  <a:rPr lang="en-US" dirty="0"/>
                  <a:t>?</a:t>
                </a:r>
                <a:r>
                  <a:rPr lang="nb-NO" dirty="0"/>
                  <a:t> </a:t>
                </a:r>
              </a:p>
              <a:p>
                <a:r>
                  <a:rPr lang="en-US" dirty="0"/>
                  <a:t>Can you think of any plausible </a:t>
                </a:r>
                <a:r>
                  <a:rPr lang="en-US" dirty="0" smtClean="0"/>
                  <a:t>sources </a:t>
                </a:r>
                <a:r>
                  <a:rPr lang="en-US" dirty="0"/>
                  <a:t>of selection bias</a:t>
                </a:r>
                <a:r>
                  <a:rPr lang="en-US" dirty="0" smtClean="0"/>
                  <a:t>?</a:t>
                </a:r>
              </a:p>
              <a:p>
                <a:pPr lvl="1"/>
                <a:r>
                  <a:rPr lang="en-US" dirty="0" smtClean="0">
                    <a:solidFill>
                      <a:srgbClr val="00B050"/>
                    </a:solidFill>
                  </a:rPr>
                  <a:t>Family income, parental education, context</a:t>
                </a:r>
                <a:r>
                  <a:rPr lang="nb-NO" dirty="0" smtClean="0">
                    <a:solidFill>
                      <a:srgbClr val="00B050"/>
                    </a:solidFill>
                  </a:rPr>
                  <a:t>…</a:t>
                </a:r>
                <a:endParaRPr lang="en-US" dirty="0">
                  <a:solidFill>
                    <a:srgbClr val="00B050"/>
                  </a:solidFill>
                </a:endParaRPr>
              </a:p>
            </p:txBody>
          </p:sp>
        </mc:Choice>
        <mc:Fallback xmlns="">
          <p:sp>
            <p:nvSpPr>
              <p:cNvPr id="4" name="Content Placeholder 3"/>
              <p:cNvSpPr>
                <a:spLocks noGrp="1" noRot="1" noChangeAspect="1" noMove="1" noResize="1" noEditPoints="1" noAdjustHandles="1" noChangeArrowheads="1" noChangeShapeType="1" noTextEdit="1"/>
              </p:cNvSpPr>
              <p:nvPr>
                <p:ph sz="half" idx="30"/>
              </p:nvPr>
            </p:nvSpPr>
            <p:spPr>
              <a:blipFill>
                <a:blip r:embed="rId3"/>
                <a:stretch>
                  <a:fillRect l="-1493"/>
                </a:stretch>
              </a:blipFill>
            </p:spPr>
            <p:txBody>
              <a:bodyPr/>
              <a:lstStyle/>
              <a:p>
                <a:r>
                  <a:rPr lang="nb-NO">
                    <a:noFill/>
                  </a:rPr>
                  <a:t> </a:t>
                </a:r>
              </a:p>
            </p:txBody>
          </p:sp>
        </mc:Fallback>
      </mc:AlternateContent>
      <p:sp>
        <p:nvSpPr>
          <p:cNvPr id="6" name="Slide Number Placeholder 5"/>
          <p:cNvSpPr>
            <a:spLocks noGrp="1"/>
          </p:cNvSpPr>
          <p:nvPr>
            <p:ph type="sldNum" sz="quarter" idx="33"/>
          </p:nvPr>
        </p:nvSpPr>
        <p:spPr/>
        <p:txBody>
          <a:bodyPr/>
          <a:lstStyle/>
          <a:p>
            <a:r>
              <a:rPr lang="en-US" smtClean="0"/>
              <a:t>Page </a:t>
            </a:r>
            <a:fld id="{5251F420-7306-4E7C-A79E-F31A38F7D392}" type="slidenum">
              <a:rPr lang="en-US" smtClean="0"/>
              <a:pPr/>
              <a:t>11</a:t>
            </a:fld>
            <a:endParaRPr lang="en-US" dirty="0"/>
          </a:p>
        </p:txBody>
      </p:sp>
    </p:spTree>
    <p:extLst>
      <p:ext uri="{BB962C8B-B14F-4D97-AF65-F5344CB8AC3E}">
        <p14:creationId xmlns:p14="http://schemas.microsoft.com/office/powerpoint/2010/main" val="169934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30"/>
          </p:nvPr>
        </p:nvSpPr>
        <p:spPr>
          <a:xfrm>
            <a:off x="380169" y="777240"/>
            <a:ext cx="11431663" cy="5281361"/>
          </a:xfrm>
        </p:spPr>
        <p:txBody>
          <a:bodyPr anchor="ctr"/>
          <a:lstStyle/>
          <a:p>
            <a:pPr marL="0" indent="0">
              <a:buNone/>
            </a:pPr>
            <a:r>
              <a:rPr lang="en-US" dirty="0" smtClean="0"/>
              <a:t>“The principal challenge facing masters of metrics is elimination of the selection bias that arises from such unobserved differences.” (Angrist and </a:t>
            </a:r>
            <a:r>
              <a:rPr lang="en-US" dirty="0" err="1" smtClean="0"/>
              <a:t>Pischke</a:t>
            </a:r>
            <a:r>
              <a:rPr lang="en-US" dirty="0" smtClean="0"/>
              <a:t> 2015, p. 11).</a:t>
            </a:r>
            <a:endParaRPr lang="en-US" dirty="0"/>
          </a:p>
        </p:txBody>
      </p:sp>
      <p:sp>
        <p:nvSpPr>
          <p:cNvPr id="6" name="Slide Number Placeholder 5"/>
          <p:cNvSpPr>
            <a:spLocks noGrp="1"/>
          </p:cNvSpPr>
          <p:nvPr>
            <p:ph type="sldNum" sz="quarter" idx="33"/>
          </p:nvPr>
        </p:nvSpPr>
        <p:spPr/>
        <p:txBody>
          <a:bodyPr/>
          <a:lstStyle/>
          <a:p>
            <a:r>
              <a:rPr lang="en-US" smtClean="0"/>
              <a:t>Page </a:t>
            </a:r>
            <a:fld id="{5251F420-7306-4E7C-A79E-F31A38F7D392}" type="slidenum">
              <a:rPr lang="en-US" smtClean="0"/>
              <a:pPr/>
              <a:t>12</a:t>
            </a:fld>
            <a:endParaRPr lang="en-US" dirty="0"/>
          </a:p>
        </p:txBody>
      </p:sp>
      <p:sp>
        <p:nvSpPr>
          <p:cNvPr id="9" name="TextBox 8"/>
          <p:cNvSpPr txBox="1"/>
          <p:nvPr/>
        </p:nvSpPr>
        <p:spPr>
          <a:xfrm>
            <a:off x="3593592" y="3913632"/>
            <a:ext cx="1005840" cy="461665"/>
          </a:xfrm>
          <a:prstGeom prst="rect">
            <a:avLst/>
          </a:prstGeom>
          <a:noFill/>
        </p:spPr>
        <p:txBody>
          <a:bodyPr wrap="square" rtlCol="0">
            <a:spAutoFit/>
          </a:bodyPr>
          <a:lstStyle/>
          <a:p>
            <a:r>
              <a:rPr lang="en-US" sz="2400" dirty="0" smtClean="0"/>
              <a:t>Why</a:t>
            </a:r>
            <a:r>
              <a:rPr lang="nb-NO" sz="2400" dirty="0" smtClean="0"/>
              <a:t>?</a:t>
            </a:r>
            <a:endParaRPr lang="en-US" sz="2400" dirty="0"/>
          </a:p>
        </p:txBody>
      </p:sp>
      <p:sp>
        <p:nvSpPr>
          <p:cNvPr id="10" name="Oval 9"/>
          <p:cNvSpPr/>
          <p:nvPr/>
        </p:nvSpPr>
        <p:spPr>
          <a:xfrm>
            <a:off x="3218688" y="3355848"/>
            <a:ext cx="1737360" cy="4937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623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Randomized Control Trials</a:t>
            </a:r>
            <a:endParaRPr lang="en-US" dirty="0"/>
          </a:p>
        </p:txBody>
      </p:sp>
      <p:sp>
        <p:nvSpPr>
          <p:cNvPr id="3" name="Subtitle 2"/>
          <p:cNvSpPr>
            <a:spLocks noGrp="1"/>
          </p:cNvSpPr>
          <p:nvPr>
            <p:ph type="subTitle" idx="13"/>
          </p:nvPr>
        </p:nvSpPr>
        <p:spPr/>
        <p:txBody>
          <a:bodyPr/>
          <a:lstStyle/>
          <a:p>
            <a:r>
              <a:rPr lang="en-US" dirty="0" smtClean="0"/>
              <a:t>Fruitful comparisons</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30"/>
              </p:nvPr>
            </p:nvSpPr>
            <p:spPr/>
            <p:txBody>
              <a:bodyPr/>
              <a:lstStyle/>
              <a:p>
                <a:r>
                  <a:rPr lang="nb-NO" dirty="0" smtClean="0"/>
                  <a:t>Let </a:t>
                </a:r>
                <a14:m>
                  <m:oMath xmlns:m="http://schemas.openxmlformats.org/officeDocument/2006/math">
                    <m:r>
                      <a:rPr lang="nb-NO" b="0" i="1" smtClean="0">
                        <a:latin typeface="Cambria Math" panose="02040503050406030204" pitchFamily="18" charset="0"/>
                      </a:rPr>
                      <m:t>𝐸</m:t>
                    </m:r>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𝑖</m:t>
                        </m:r>
                      </m:sub>
                    </m:sSub>
                    <m:r>
                      <a:rPr lang="nb-NO" b="0" i="1" smtClean="0">
                        <a:latin typeface="Cambria Math" panose="02040503050406030204" pitchFamily="18" charset="0"/>
                      </a:rPr>
                      <m:t>]</m:t>
                    </m:r>
                  </m:oMath>
                </a14:m>
                <a:r>
                  <a:rPr lang="en-US" dirty="0" smtClean="0"/>
                  <a:t> be the </a:t>
                </a:r>
                <a:r>
                  <a:rPr lang="en-US" dirty="0" smtClean="0">
                    <a:solidFill>
                      <a:srgbClr val="FF0000"/>
                    </a:solidFill>
                  </a:rPr>
                  <a:t>population</a:t>
                </a:r>
                <a:r>
                  <a:rPr lang="en-US" dirty="0" smtClean="0"/>
                  <a:t> mean (expectation) of the outcome variable.</a:t>
                </a:r>
              </a:p>
              <a:p>
                <a:r>
                  <a:rPr lang="nb-NO" dirty="0" smtClean="0"/>
                  <a:t>If </a:t>
                </a:r>
                <a:r>
                  <a:rPr lang="en-US" dirty="0" smtClean="0"/>
                  <a:t>treatment</a:t>
                </a:r>
                <a:r>
                  <a:rPr lang="nb-NO" dirty="0" smtClean="0"/>
                  <a:t>, </a:t>
                </a:r>
                <a14:m>
                  <m:oMath xmlns:m="http://schemas.openxmlformats.org/officeDocument/2006/math">
                    <m:sSub>
                      <m:sSubPr>
                        <m:ctrlPr>
                          <a:rPr lang="nb-NO" i="1" smtClean="0">
                            <a:latin typeface="Cambria Math" panose="02040503050406030204" pitchFamily="18" charset="0"/>
                          </a:rPr>
                        </m:ctrlPr>
                      </m:sSubPr>
                      <m:e>
                        <m:r>
                          <a:rPr lang="nb-NO" b="0" i="1" smtClean="0">
                            <a:latin typeface="Cambria Math" panose="02040503050406030204" pitchFamily="18" charset="0"/>
                          </a:rPr>
                          <m:t>𝐷</m:t>
                        </m:r>
                      </m:e>
                      <m:sub>
                        <m:r>
                          <a:rPr lang="nb-NO" b="0" i="1" smtClean="0">
                            <a:latin typeface="Cambria Math" panose="02040503050406030204" pitchFamily="18" charset="0"/>
                          </a:rPr>
                          <m:t>𝑖</m:t>
                        </m:r>
                      </m:sub>
                    </m:sSub>
                  </m:oMath>
                </a14:m>
                <a:r>
                  <a:rPr lang="en-US" dirty="0" smtClean="0"/>
                  <a:t>, is assigned </a:t>
                </a:r>
                <a:r>
                  <a:rPr lang="en-US" dirty="0" smtClean="0">
                    <a:solidFill>
                      <a:srgbClr val="FF0000"/>
                    </a:solidFill>
                  </a:rPr>
                  <a:t>randomly</a:t>
                </a:r>
                <a:r>
                  <a:rPr lang="en-US" dirty="0" smtClean="0"/>
                  <a:t>, observable and (more importantly) unobservable characteristics of each individual </a:t>
                </a:r>
                <a14:m>
                  <m:oMath xmlns:m="http://schemas.openxmlformats.org/officeDocument/2006/math">
                    <m:r>
                      <a:rPr lang="nb-NO" b="0" i="1" smtClean="0">
                        <a:latin typeface="Cambria Math" panose="02040503050406030204" pitchFamily="18" charset="0"/>
                      </a:rPr>
                      <m:t>𝑖</m:t>
                    </m:r>
                  </m:oMath>
                </a14:m>
                <a:r>
                  <a:rPr lang="en-US" dirty="0" smtClean="0"/>
                  <a:t> are independent of treatment and, thus, it holds that:</a:t>
                </a:r>
              </a:p>
              <a:p>
                <a:pPr marL="0" indent="0">
                  <a:buNone/>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𝐸</m:t>
                      </m:r>
                      <m:d>
                        <m:dPr>
                          <m:begChr m:val="["/>
                          <m:endChr m:val="]"/>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0</m:t>
                              </m:r>
                              <m:r>
                                <a:rPr lang="nb-NO" b="0" i="1" smtClean="0">
                                  <a:latin typeface="Cambria Math" panose="02040503050406030204" pitchFamily="18" charset="0"/>
                                </a:rPr>
                                <m:t>𝑖</m:t>
                              </m:r>
                            </m:sub>
                          </m:sSub>
                        </m:e>
                        <m:e>
                          <m:r>
                            <a:rPr lang="nb-NO" b="0" i="1" smtClean="0">
                              <a:latin typeface="Cambria Math" panose="02040503050406030204" pitchFamily="18" charset="0"/>
                            </a:rPr>
                            <m:t>𝐷</m:t>
                          </m:r>
                          <m:r>
                            <a:rPr lang="nb-NO" b="0" i="1" smtClean="0">
                              <a:latin typeface="Cambria Math" panose="02040503050406030204" pitchFamily="18" charset="0"/>
                            </a:rPr>
                            <m:t>=1</m:t>
                          </m:r>
                        </m:e>
                      </m:d>
                      <m:r>
                        <a:rPr lang="nb-NO" b="0" i="1" smtClean="0">
                          <a:latin typeface="Cambria Math" panose="02040503050406030204" pitchFamily="18" charset="0"/>
                        </a:rPr>
                        <m:t>=</m:t>
                      </m:r>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b="0" i="1" smtClean="0">
                                  <a:latin typeface="Cambria Math" panose="02040503050406030204" pitchFamily="18" charset="0"/>
                                </a:rPr>
                                <m:t>0</m:t>
                              </m:r>
                              <m:r>
                                <a:rPr lang="nb-NO" i="1">
                                  <a:latin typeface="Cambria Math" panose="02040503050406030204" pitchFamily="18" charset="0"/>
                                </a:rPr>
                                <m:t>𝑖</m:t>
                              </m:r>
                            </m:sub>
                          </m:sSub>
                        </m:e>
                        <m:e>
                          <m:r>
                            <a:rPr lang="nb-NO" i="1">
                              <a:latin typeface="Cambria Math" panose="02040503050406030204" pitchFamily="18" charset="0"/>
                            </a:rPr>
                            <m:t>𝐷</m:t>
                          </m:r>
                          <m:r>
                            <a:rPr lang="nb-NO" i="1">
                              <a:latin typeface="Cambria Math" panose="02040503050406030204" pitchFamily="18" charset="0"/>
                            </a:rPr>
                            <m:t>=0</m:t>
                          </m:r>
                        </m:e>
                      </m:d>
                      <m:r>
                        <a:rPr lang="nb-NO" i="1">
                          <a:latin typeface="Cambria Math" panose="02040503050406030204" pitchFamily="18" charset="0"/>
                        </a:rPr>
                        <m:t>=</m:t>
                      </m:r>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b="0" i="1" smtClean="0">
                                  <a:latin typeface="Cambria Math" panose="02040503050406030204" pitchFamily="18" charset="0"/>
                                </a:rPr>
                                <m:t>0</m:t>
                              </m:r>
                              <m:r>
                                <a:rPr lang="nb-NO" i="1">
                                  <a:latin typeface="Cambria Math" panose="02040503050406030204" pitchFamily="18" charset="0"/>
                                </a:rPr>
                                <m:t>𝑖</m:t>
                              </m:r>
                            </m:sub>
                          </m:sSub>
                        </m:e>
                      </m:d>
                    </m:oMath>
                    <m:oMath xmlns:m="http://schemas.openxmlformats.org/officeDocument/2006/math">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b="0" i="1" smtClean="0">
                                  <a:latin typeface="Cambria Math" panose="02040503050406030204" pitchFamily="18" charset="0"/>
                                </a:rPr>
                                <m:t>1</m:t>
                              </m:r>
                              <m:r>
                                <a:rPr lang="nb-NO" i="1">
                                  <a:latin typeface="Cambria Math" panose="02040503050406030204" pitchFamily="18" charset="0"/>
                                </a:rPr>
                                <m:t>𝑖</m:t>
                              </m:r>
                            </m:sub>
                          </m:sSub>
                        </m:e>
                        <m:e>
                          <m:r>
                            <a:rPr lang="nb-NO" i="1">
                              <a:latin typeface="Cambria Math" panose="02040503050406030204" pitchFamily="18" charset="0"/>
                            </a:rPr>
                            <m:t>𝐷</m:t>
                          </m:r>
                          <m:r>
                            <a:rPr lang="nb-NO" i="1">
                              <a:latin typeface="Cambria Math" panose="02040503050406030204" pitchFamily="18" charset="0"/>
                            </a:rPr>
                            <m:t>=1</m:t>
                          </m:r>
                        </m:e>
                      </m:d>
                      <m:r>
                        <a:rPr lang="nb-NO" i="1">
                          <a:latin typeface="Cambria Math" panose="02040503050406030204" pitchFamily="18" charset="0"/>
                        </a:rPr>
                        <m:t>=</m:t>
                      </m:r>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b="0" i="1" smtClean="0">
                                  <a:latin typeface="Cambria Math" panose="02040503050406030204" pitchFamily="18" charset="0"/>
                                </a:rPr>
                                <m:t>1</m:t>
                              </m:r>
                              <m:r>
                                <a:rPr lang="nb-NO" i="1">
                                  <a:latin typeface="Cambria Math" panose="02040503050406030204" pitchFamily="18" charset="0"/>
                                </a:rPr>
                                <m:t>𝑖</m:t>
                              </m:r>
                            </m:sub>
                          </m:sSub>
                        </m:e>
                        <m:e>
                          <m:r>
                            <a:rPr lang="nb-NO" i="1">
                              <a:latin typeface="Cambria Math" panose="02040503050406030204" pitchFamily="18" charset="0"/>
                            </a:rPr>
                            <m:t>𝐷</m:t>
                          </m:r>
                          <m:r>
                            <a:rPr lang="nb-NO" i="1">
                              <a:latin typeface="Cambria Math" panose="02040503050406030204" pitchFamily="18" charset="0"/>
                            </a:rPr>
                            <m:t>=0</m:t>
                          </m:r>
                        </m:e>
                      </m:d>
                      <m:r>
                        <a:rPr lang="nb-NO" i="1">
                          <a:latin typeface="Cambria Math" panose="02040503050406030204" pitchFamily="18" charset="0"/>
                        </a:rPr>
                        <m:t>=</m:t>
                      </m:r>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b="0" i="1" smtClean="0">
                                  <a:latin typeface="Cambria Math" panose="02040503050406030204" pitchFamily="18" charset="0"/>
                                </a:rPr>
                                <m:t>1</m:t>
                              </m:r>
                              <m:r>
                                <a:rPr lang="nb-NO" i="1">
                                  <a:latin typeface="Cambria Math" panose="02040503050406030204" pitchFamily="18" charset="0"/>
                                </a:rPr>
                                <m:t>𝑖</m:t>
                              </m:r>
                            </m:sub>
                          </m:sSub>
                        </m:e>
                      </m:d>
                    </m:oMath>
                  </m:oMathPara>
                </a14:m>
                <a:endParaRPr lang="en-US" dirty="0" smtClean="0"/>
              </a:p>
              <a:p>
                <a:r>
                  <a:rPr lang="en-US" dirty="0" smtClean="0"/>
                  <a:t>That is, on average, the underlying characteristics of the treated and non-treated individuals in the population of interest are the same and, thus, any difference in average outcome must be driven by treatment. </a:t>
                </a:r>
              </a:p>
              <a:p>
                <a:r>
                  <a:rPr lang="en-US" dirty="0" smtClean="0">
                    <a:solidFill>
                      <a:srgbClr val="00B050"/>
                    </a:solidFill>
                  </a:rPr>
                  <a:t>What does this mean in terms of selection bias?</a:t>
                </a:r>
                <a:endParaRPr lang="es-ES" dirty="0" smtClean="0">
                  <a:solidFill>
                    <a:srgbClr val="00B050"/>
                  </a:solidFill>
                </a:endParaRPr>
              </a:p>
            </p:txBody>
          </p:sp>
        </mc:Choice>
        <mc:Fallback xmlns="">
          <p:sp>
            <p:nvSpPr>
              <p:cNvPr id="4" name="Content Placeholder 3"/>
              <p:cNvSpPr>
                <a:spLocks noGrp="1" noRot="1" noChangeAspect="1" noMove="1" noResize="1" noEditPoints="1" noAdjustHandles="1" noChangeArrowheads="1" noChangeShapeType="1" noTextEdit="1"/>
              </p:cNvSpPr>
              <p:nvPr>
                <p:ph sz="half" idx="30"/>
              </p:nvPr>
            </p:nvSpPr>
            <p:spPr>
              <a:blipFill>
                <a:blip r:embed="rId3"/>
                <a:stretch>
                  <a:fillRect l="-1493" t="-2101" r="-1226"/>
                </a:stretch>
              </a:blipFill>
            </p:spPr>
            <p:txBody>
              <a:bodyPr/>
              <a:lstStyle/>
              <a:p>
                <a:r>
                  <a:rPr lang="nb-NO">
                    <a:noFill/>
                  </a:rPr>
                  <a:t> </a:t>
                </a:r>
              </a:p>
            </p:txBody>
          </p:sp>
        </mc:Fallback>
      </mc:AlternateContent>
      <p:sp>
        <p:nvSpPr>
          <p:cNvPr id="6" name="Slide Number Placeholder 5"/>
          <p:cNvSpPr>
            <a:spLocks noGrp="1"/>
          </p:cNvSpPr>
          <p:nvPr>
            <p:ph type="sldNum" sz="quarter" idx="33"/>
          </p:nvPr>
        </p:nvSpPr>
        <p:spPr/>
        <p:txBody>
          <a:bodyPr/>
          <a:lstStyle/>
          <a:p>
            <a:r>
              <a:rPr lang="en-US" dirty="0" smtClean="0"/>
              <a:t>Page </a:t>
            </a:r>
            <a:fld id="{5251F420-7306-4E7C-A79E-F31A38F7D392}" type="slidenum">
              <a:rPr lang="en-US" smtClean="0"/>
              <a:pPr/>
              <a:t>13</a:t>
            </a:fld>
            <a:endParaRPr lang="en-US" dirty="0"/>
          </a:p>
        </p:txBody>
      </p:sp>
      <p:pic>
        <p:nvPicPr>
          <p:cNvPr id="10" name="Pictur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743200" y="916012"/>
            <a:ext cx="486000" cy="486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5492" y="5035378"/>
            <a:ext cx="1518594" cy="1518594"/>
          </a:xfrm>
          <a:prstGeom prst="rect">
            <a:avLst/>
          </a:prstGeom>
        </p:spPr>
      </p:pic>
    </p:spTree>
    <p:extLst>
      <p:ext uri="{BB962C8B-B14F-4D97-AF65-F5344CB8AC3E}">
        <p14:creationId xmlns:p14="http://schemas.microsoft.com/office/powerpoint/2010/main" val="333997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Randomized Control Trials</a:t>
            </a:r>
            <a:endParaRPr lang="en-US" dirty="0"/>
          </a:p>
        </p:txBody>
      </p:sp>
      <p:sp>
        <p:nvSpPr>
          <p:cNvPr id="3" name="Subtitle 2"/>
          <p:cNvSpPr>
            <a:spLocks noGrp="1"/>
          </p:cNvSpPr>
          <p:nvPr>
            <p:ph type="subTitle" idx="13"/>
          </p:nvPr>
        </p:nvSpPr>
        <p:spPr/>
        <p:txBody>
          <a:bodyPr/>
          <a:lstStyle/>
          <a:p>
            <a:r>
              <a:rPr lang="en-US" dirty="0" smtClean="0"/>
              <a:t>Fruitful comparisons</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30"/>
              </p:nvPr>
            </p:nvSpPr>
            <p:spPr/>
            <p:txBody>
              <a:bodyPr anchor="ctr"/>
              <a:lstStyle/>
              <a:p>
                <a:r>
                  <a:rPr lang="en-US" b="0" dirty="0" smtClean="0"/>
                  <a:t>Average Treatment Effect</a:t>
                </a:r>
                <a:r>
                  <a:rPr lang="nb-NO" b="0" dirty="0" smtClean="0"/>
                  <a:t>:</a:t>
                </a:r>
              </a:p>
              <a:p>
                <a:endParaRPr lang="nb-NO" b="0" dirty="0" smtClean="0"/>
              </a:p>
              <a:p>
                <a:pPr marL="0" indent="0" algn="ctr">
                  <a:buNone/>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𝐸</m:t>
                      </m:r>
                      <m:d>
                        <m:dPr>
                          <m:begChr m:val="["/>
                          <m:endChr m:val="]"/>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𝑖</m:t>
                              </m:r>
                            </m:sub>
                          </m:sSub>
                        </m:e>
                        <m:e>
                          <m:sSub>
                            <m:sSubPr>
                              <m:ctrlPr>
                                <a:rPr lang="nb-NO" b="0" i="1" smtClean="0">
                                  <a:latin typeface="Cambria Math" panose="02040503050406030204" pitchFamily="18" charset="0"/>
                                </a:rPr>
                              </m:ctrlPr>
                            </m:sSubPr>
                            <m:e>
                              <m:r>
                                <a:rPr lang="nb-NO" b="0" i="1" smtClean="0">
                                  <a:latin typeface="Cambria Math" panose="02040503050406030204" pitchFamily="18" charset="0"/>
                                </a:rPr>
                                <m:t>𝐷</m:t>
                              </m:r>
                            </m:e>
                            <m:sub>
                              <m:r>
                                <a:rPr lang="nb-NO" b="0" i="1" smtClean="0">
                                  <a:latin typeface="Cambria Math" panose="02040503050406030204" pitchFamily="18" charset="0"/>
                                </a:rPr>
                                <m:t>𝑖</m:t>
                              </m:r>
                            </m:sub>
                          </m:sSub>
                          <m:r>
                            <a:rPr lang="nb-NO" b="0" i="1" smtClean="0">
                              <a:latin typeface="Cambria Math" panose="02040503050406030204" pitchFamily="18" charset="0"/>
                            </a:rPr>
                            <m:t>=1</m:t>
                          </m:r>
                        </m:e>
                      </m:d>
                      <m:r>
                        <a:rPr lang="nb-NO" b="0" i="1" smtClean="0">
                          <a:latin typeface="Cambria Math" panose="02040503050406030204" pitchFamily="18" charset="0"/>
                        </a:rPr>
                        <m:t>−</m:t>
                      </m:r>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m:t>
                          </m:r>
                          <m:r>
                            <a:rPr lang="nb-NO" b="0" i="1" smtClean="0">
                              <a:latin typeface="Cambria Math" panose="02040503050406030204" pitchFamily="18" charset="0"/>
                            </a:rPr>
                            <m:t>0</m:t>
                          </m:r>
                        </m:e>
                      </m:d>
                      <m:r>
                        <a:rPr lang="nb-NO" b="0" i="1" smtClean="0">
                          <a:latin typeface="Cambria Math" panose="02040503050406030204" pitchFamily="18" charset="0"/>
                        </a:rPr>
                        <m:t>=</m:t>
                      </m:r>
                    </m:oMath>
                  </m:oMathPara>
                </a14:m>
                <a:endParaRPr lang="nb-NO" b="0" dirty="0" smtClean="0"/>
              </a:p>
              <a:p>
                <a:pPr marL="0" indent="0" algn="ctr">
                  <a:buNone/>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𝐸</m:t>
                      </m:r>
                      <m:d>
                        <m:dPr>
                          <m:begChr m:val="["/>
                          <m:endChr m:val="]"/>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1</m:t>
                              </m:r>
                              <m:r>
                                <a:rPr lang="nb-NO" b="0" i="1" smtClean="0">
                                  <a:latin typeface="Cambria Math" panose="02040503050406030204" pitchFamily="18" charset="0"/>
                                </a:rPr>
                                <m:t>𝑖</m:t>
                              </m:r>
                            </m:sub>
                          </m:sSub>
                        </m:e>
                        <m:e>
                          <m:sSub>
                            <m:sSubPr>
                              <m:ctrlPr>
                                <a:rPr lang="nb-NO" b="0" i="1" smtClean="0">
                                  <a:latin typeface="Cambria Math" panose="02040503050406030204" pitchFamily="18" charset="0"/>
                                </a:rPr>
                              </m:ctrlPr>
                            </m:sSubPr>
                            <m:e>
                              <m:r>
                                <a:rPr lang="nb-NO" b="0" i="1" smtClean="0">
                                  <a:latin typeface="Cambria Math" panose="02040503050406030204" pitchFamily="18" charset="0"/>
                                </a:rPr>
                                <m:t>𝐷</m:t>
                              </m:r>
                            </m:e>
                            <m:sub>
                              <m:r>
                                <a:rPr lang="nb-NO" b="0" i="1" smtClean="0">
                                  <a:latin typeface="Cambria Math" panose="02040503050406030204" pitchFamily="18" charset="0"/>
                                </a:rPr>
                                <m:t>𝑖</m:t>
                              </m:r>
                            </m:sub>
                          </m:sSub>
                          <m:r>
                            <a:rPr lang="nb-NO" b="0" i="1" smtClean="0">
                              <a:latin typeface="Cambria Math" panose="02040503050406030204" pitchFamily="18" charset="0"/>
                            </a:rPr>
                            <m:t>=1</m:t>
                          </m:r>
                        </m:e>
                      </m:d>
                      <m:r>
                        <a:rPr lang="nb-NO" b="0" i="1" smtClean="0">
                          <a:latin typeface="Cambria Math" panose="02040503050406030204" pitchFamily="18" charset="0"/>
                        </a:rPr>
                        <m:t>−</m:t>
                      </m:r>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b="0" i="1" smtClean="0">
                                  <a:latin typeface="Cambria Math" panose="02040503050406030204" pitchFamily="18" charset="0"/>
                                </a:rPr>
                                <m:t>0</m:t>
                              </m:r>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m:t>
                          </m:r>
                          <m:r>
                            <a:rPr lang="nb-NO" b="0" i="1" smtClean="0">
                              <a:latin typeface="Cambria Math" panose="02040503050406030204" pitchFamily="18" charset="0"/>
                            </a:rPr>
                            <m:t>0</m:t>
                          </m:r>
                        </m:e>
                      </m:d>
                      <m:r>
                        <a:rPr lang="nb-NO" b="0" i="1" smtClean="0">
                          <a:latin typeface="Cambria Math" panose="02040503050406030204" pitchFamily="18" charset="0"/>
                        </a:rPr>
                        <m:t>=</m:t>
                      </m:r>
                    </m:oMath>
                  </m:oMathPara>
                </a14:m>
                <a:endParaRPr lang="nb-NO" b="0" dirty="0" smtClean="0"/>
              </a:p>
              <a:p>
                <a:pPr marL="0" indent="0" algn="ctr">
                  <a:buNone/>
                </a:pPr>
                <a14:m>
                  <m:oMathPara xmlns:m="http://schemas.openxmlformats.org/officeDocument/2006/math">
                    <m:oMathParaPr>
                      <m:jc m:val="centerGroup"/>
                    </m:oMathParaPr>
                    <m:oMath xmlns:m="http://schemas.openxmlformats.org/officeDocument/2006/math">
                      <m:r>
                        <a:rPr lang="nb-NO" i="1">
                          <a:latin typeface="Cambria Math" panose="02040503050406030204" pitchFamily="18" charset="0"/>
                        </a:rPr>
                        <m:t>𝐸</m:t>
                      </m:r>
                      <m:d>
                        <m:dPr>
                          <m:begChr m:val="["/>
                          <m:endChr m:val="]"/>
                          <m:ctrlPr>
                            <a:rPr lang="nb-NO" i="1">
                              <a:latin typeface="Cambria Math" panose="02040503050406030204" pitchFamily="18" charset="0"/>
                            </a:rPr>
                          </m:ctrlPr>
                        </m:dPr>
                        <m:e>
                          <m:r>
                            <a:rPr lang="nb-NO" i="1">
                              <a:solidFill>
                                <a:srgbClr val="FF0000"/>
                              </a:solidFill>
                              <a:latin typeface="Cambria Math" panose="02040503050406030204" pitchFamily="18" charset="0"/>
                              <a:ea typeface="Cambria Math" panose="02040503050406030204" pitchFamily="18" charset="0"/>
                            </a:rPr>
                            <m:t>𝜅</m:t>
                          </m:r>
                          <m:r>
                            <a:rPr lang="nb-NO" i="1">
                              <a:solidFill>
                                <a:srgbClr val="FF0000"/>
                              </a:solidFill>
                              <a:latin typeface="Cambria Math" panose="02040503050406030204" pitchFamily="18" charset="0"/>
                            </a:rPr>
                            <m:t>+</m:t>
                          </m:r>
                          <m:sSub>
                            <m:sSubPr>
                              <m:ctrlPr>
                                <a:rPr lang="nb-NO" i="1">
                                  <a:solidFill>
                                    <a:srgbClr val="FF0000"/>
                                  </a:solidFill>
                                  <a:latin typeface="Cambria Math" panose="02040503050406030204" pitchFamily="18" charset="0"/>
                                </a:rPr>
                              </m:ctrlPr>
                            </m:sSubPr>
                            <m:e>
                              <m:r>
                                <a:rPr lang="nb-NO" i="1">
                                  <a:solidFill>
                                    <a:srgbClr val="FF0000"/>
                                  </a:solidFill>
                                  <a:latin typeface="Cambria Math" panose="02040503050406030204" pitchFamily="18" charset="0"/>
                                </a:rPr>
                                <m:t>𝑌</m:t>
                              </m:r>
                            </m:e>
                            <m:sub>
                              <m:r>
                                <a:rPr lang="nb-NO" i="1">
                                  <a:solidFill>
                                    <a:srgbClr val="FF0000"/>
                                  </a:solidFill>
                                  <a:latin typeface="Cambria Math" panose="02040503050406030204" pitchFamily="18" charset="0"/>
                                </a:rPr>
                                <m:t>0</m:t>
                              </m:r>
                              <m:r>
                                <a:rPr lang="nb-NO" i="1">
                                  <a:solidFill>
                                    <a:srgbClr val="FF0000"/>
                                  </a:solidFill>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=1</m:t>
                          </m:r>
                        </m:e>
                      </m:d>
                      <m:r>
                        <a:rPr lang="nb-NO" i="1">
                          <a:latin typeface="Cambria Math" panose="02040503050406030204" pitchFamily="18" charset="0"/>
                        </a:rPr>
                        <m:t>−</m:t>
                      </m:r>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0</m:t>
                              </m:r>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=0</m:t>
                          </m:r>
                        </m:e>
                      </m:d>
                      <m:r>
                        <a:rPr lang="nb-NO" b="0" i="1" smtClean="0">
                          <a:latin typeface="Cambria Math" panose="02040503050406030204" pitchFamily="18" charset="0"/>
                        </a:rPr>
                        <m:t>=</m:t>
                      </m:r>
                    </m:oMath>
                  </m:oMathPara>
                </a14:m>
                <a:endParaRPr lang="nb-NO" b="0" dirty="0" smtClean="0"/>
              </a:p>
              <a:p>
                <a:pPr marL="0" indent="0" algn="ctr">
                  <a:buNone/>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ea typeface="Cambria Math" panose="02040503050406030204" pitchFamily="18" charset="0"/>
                        </a:rPr>
                        <m:t>𝜅</m:t>
                      </m:r>
                      <m:r>
                        <a:rPr lang="nb-NO" b="0" i="1" smtClean="0">
                          <a:solidFill>
                            <a:schemeClr val="tx1"/>
                          </a:solidFill>
                          <a:latin typeface="Cambria Math" panose="02040503050406030204" pitchFamily="18" charset="0"/>
                          <a:ea typeface="Cambria Math" panose="02040503050406030204" pitchFamily="18" charset="0"/>
                        </a:rPr>
                        <m:t>+</m:t>
                      </m:r>
                      <m:limLow>
                        <m:limLowPr>
                          <m:ctrlPr>
                            <a:rPr lang="nb-NO" b="0" i="1" smtClean="0">
                              <a:solidFill>
                                <a:schemeClr val="tx1"/>
                              </a:solidFill>
                              <a:latin typeface="Cambria Math" panose="02040503050406030204" pitchFamily="18" charset="0"/>
                              <a:ea typeface="Cambria Math" panose="02040503050406030204" pitchFamily="18" charset="0"/>
                            </a:rPr>
                          </m:ctrlPr>
                        </m:limLowPr>
                        <m:e>
                          <m:groupChr>
                            <m:groupChrPr>
                              <m:chr m:val="⏟"/>
                              <m:ctrlPr>
                                <a:rPr lang="nb-NO" b="0" i="1" smtClean="0">
                                  <a:solidFill>
                                    <a:schemeClr val="tx1"/>
                                  </a:solidFill>
                                  <a:latin typeface="Cambria Math" panose="02040503050406030204" pitchFamily="18" charset="0"/>
                                  <a:ea typeface="Cambria Math" panose="02040503050406030204" pitchFamily="18" charset="0"/>
                                </a:rPr>
                              </m:ctrlPr>
                            </m:groupChrPr>
                            <m:e>
                              <m:r>
                                <a:rPr lang="nb-NO" i="1">
                                  <a:latin typeface="Cambria Math" panose="02040503050406030204" pitchFamily="18" charset="0"/>
                                  <a:ea typeface="Cambria Math" panose="02040503050406030204" pitchFamily="18" charset="0"/>
                                </a:rPr>
                                <m:t>𝐸</m:t>
                              </m:r>
                              <m:d>
                                <m:dPr>
                                  <m:begChr m:val="["/>
                                  <m:endChr m:val="]"/>
                                  <m:ctrlPr>
                                    <a:rPr lang="nb-NO" i="1">
                                      <a:latin typeface="Cambria Math" panose="02040503050406030204" pitchFamily="18" charset="0"/>
                                      <a:ea typeface="Cambria Math" panose="02040503050406030204" pitchFamily="18" charset="0"/>
                                    </a:rPr>
                                  </m:ctrlPr>
                                </m:dPr>
                                <m:e>
                                  <m:sSub>
                                    <m:sSubPr>
                                      <m:ctrlPr>
                                        <a:rPr lang="nb-NO" i="1">
                                          <a:latin typeface="Cambria Math" panose="02040503050406030204" pitchFamily="18" charset="0"/>
                                          <a:ea typeface="Cambria Math" panose="02040503050406030204" pitchFamily="18" charset="0"/>
                                        </a:rPr>
                                      </m:ctrlPr>
                                    </m:sSubPr>
                                    <m:e>
                                      <m:r>
                                        <a:rPr lang="nb-NO" i="1">
                                          <a:latin typeface="Cambria Math" panose="02040503050406030204" pitchFamily="18" charset="0"/>
                                          <a:ea typeface="Cambria Math" panose="02040503050406030204" pitchFamily="18" charset="0"/>
                                        </a:rPr>
                                        <m:t>𝑌</m:t>
                                      </m:r>
                                    </m:e>
                                    <m:sub>
                                      <m:r>
                                        <a:rPr lang="nb-NO" i="1">
                                          <a:latin typeface="Cambria Math" panose="02040503050406030204" pitchFamily="18" charset="0"/>
                                          <a:ea typeface="Cambria Math" panose="02040503050406030204" pitchFamily="18" charset="0"/>
                                        </a:rPr>
                                        <m:t>0</m:t>
                                      </m:r>
                                      <m:r>
                                        <a:rPr lang="nb-NO" i="1">
                                          <a:latin typeface="Cambria Math" panose="02040503050406030204" pitchFamily="18" charset="0"/>
                                          <a:ea typeface="Cambria Math" panose="02040503050406030204" pitchFamily="18" charset="0"/>
                                        </a:rPr>
                                        <m:t>𝑖</m:t>
                                      </m:r>
                                    </m:sub>
                                  </m:sSub>
                                </m:e>
                                <m:e>
                                  <m:sSub>
                                    <m:sSubPr>
                                      <m:ctrlPr>
                                        <a:rPr lang="nb-NO" i="1">
                                          <a:latin typeface="Cambria Math" panose="02040503050406030204" pitchFamily="18" charset="0"/>
                                          <a:ea typeface="Cambria Math" panose="02040503050406030204" pitchFamily="18" charset="0"/>
                                        </a:rPr>
                                      </m:ctrlPr>
                                    </m:sSubPr>
                                    <m:e>
                                      <m:r>
                                        <a:rPr lang="nb-NO" i="1">
                                          <a:latin typeface="Cambria Math" panose="02040503050406030204" pitchFamily="18" charset="0"/>
                                          <a:ea typeface="Cambria Math" panose="02040503050406030204" pitchFamily="18" charset="0"/>
                                        </a:rPr>
                                        <m:t>𝐷</m:t>
                                      </m:r>
                                    </m:e>
                                    <m:sub>
                                      <m:r>
                                        <a:rPr lang="nb-NO" i="1">
                                          <a:latin typeface="Cambria Math" panose="02040503050406030204" pitchFamily="18" charset="0"/>
                                          <a:ea typeface="Cambria Math" panose="02040503050406030204" pitchFamily="18" charset="0"/>
                                        </a:rPr>
                                        <m:t>𝑖</m:t>
                                      </m:r>
                                    </m:sub>
                                  </m:sSub>
                                  <m:r>
                                    <a:rPr lang="nb-NO" i="1">
                                      <a:latin typeface="Cambria Math" panose="02040503050406030204" pitchFamily="18" charset="0"/>
                                      <a:ea typeface="Cambria Math" panose="02040503050406030204" pitchFamily="18" charset="0"/>
                                    </a:rPr>
                                    <m:t>=1</m:t>
                                  </m:r>
                                </m:e>
                              </m:d>
                              <m:r>
                                <a:rPr lang="nb-NO" i="1">
                                  <a:latin typeface="Cambria Math" panose="02040503050406030204" pitchFamily="18" charset="0"/>
                                  <a:ea typeface="Cambria Math" panose="02040503050406030204" pitchFamily="18" charset="0"/>
                                </a:rPr>
                                <m:t>−</m:t>
                              </m:r>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0</m:t>
                                      </m:r>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=0</m:t>
                                  </m:r>
                                </m:e>
                              </m:d>
                            </m:e>
                          </m:groupChr>
                        </m:e>
                        <m:lim>
                          <m:r>
                            <a:rPr lang="nb-NO" b="0" i="1" smtClean="0">
                              <a:solidFill>
                                <a:schemeClr val="tx1"/>
                              </a:solidFill>
                              <a:latin typeface="Cambria Math" panose="02040503050406030204" pitchFamily="18" charset="0"/>
                              <a:ea typeface="Cambria Math" panose="02040503050406030204" pitchFamily="18" charset="0"/>
                            </a:rPr>
                            <m:t>𝑆𝑒𝑙𝑒𝑐𝑡𝑖𝑜𝑛</m:t>
                          </m:r>
                          <m:r>
                            <a:rPr lang="nb-NO" b="0" i="1" smtClean="0">
                              <a:solidFill>
                                <a:schemeClr val="tx1"/>
                              </a:solidFill>
                              <a:latin typeface="Cambria Math" panose="02040503050406030204" pitchFamily="18" charset="0"/>
                              <a:ea typeface="Cambria Math" panose="02040503050406030204" pitchFamily="18" charset="0"/>
                            </a:rPr>
                            <m:t> </m:t>
                          </m:r>
                          <m:r>
                            <a:rPr lang="nb-NO" b="0" i="1" smtClean="0">
                              <a:solidFill>
                                <a:schemeClr val="tx1"/>
                              </a:solidFill>
                              <a:latin typeface="Cambria Math" panose="02040503050406030204" pitchFamily="18" charset="0"/>
                              <a:ea typeface="Cambria Math" panose="02040503050406030204" pitchFamily="18" charset="0"/>
                            </a:rPr>
                            <m:t>𝑏𝑖𝑎𝑠</m:t>
                          </m:r>
                        </m:lim>
                      </m:limLow>
                      <m:r>
                        <a:rPr lang="nb-NO" b="0" i="1" smtClean="0">
                          <a:solidFill>
                            <a:schemeClr val="tx1"/>
                          </a:solidFill>
                          <a:latin typeface="Cambria Math" panose="02040503050406030204" pitchFamily="18" charset="0"/>
                          <a:ea typeface="Cambria Math" panose="02040503050406030204" pitchFamily="18" charset="0"/>
                        </a:rPr>
                        <m:t>=</m:t>
                      </m:r>
                    </m:oMath>
                  </m:oMathPara>
                </a14:m>
                <a:endParaRPr lang="nb-NO" dirty="0" smtClean="0"/>
              </a:p>
              <a:p>
                <a:pPr marL="0" indent="0" algn="ctr">
                  <a:buNone/>
                </a:pPr>
                <a14:m>
                  <m:oMathPara xmlns:m="http://schemas.openxmlformats.org/officeDocument/2006/math">
                    <m:oMathParaPr>
                      <m:jc m:val="centerGroup"/>
                    </m:oMathParaPr>
                    <m:oMath xmlns:m="http://schemas.openxmlformats.org/officeDocument/2006/math">
                      <m:r>
                        <a:rPr lang="nb-NO" sz="3200" i="1" u="dbl" smtClean="0">
                          <a:solidFill>
                            <a:srgbClr val="FF0000"/>
                          </a:solidFill>
                          <a:latin typeface="Cambria Math" panose="02040503050406030204" pitchFamily="18" charset="0"/>
                          <a:ea typeface="Cambria Math" panose="02040503050406030204" pitchFamily="18" charset="0"/>
                        </a:rPr>
                        <m:t>𝜅</m:t>
                      </m:r>
                    </m:oMath>
                  </m:oMathPara>
                </a14:m>
                <a:endParaRPr lang="es-ES" u="dbl" dirty="0" smtClean="0">
                  <a:solidFill>
                    <a:srgbClr val="FF0000"/>
                  </a:solidFill>
                </a:endParaRPr>
              </a:p>
            </p:txBody>
          </p:sp>
        </mc:Choice>
        <mc:Fallback xmlns="">
          <p:sp>
            <p:nvSpPr>
              <p:cNvPr id="4" name="Content Placeholder 3"/>
              <p:cNvSpPr>
                <a:spLocks noGrp="1" noRot="1" noChangeAspect="1" noMove="1" noResize="1" noEditPoints="1" noAdjustHandles="1" noChangeArrowheads="1" noChangeShapeType="1" noTextEdit="1"/>
              </p:cNvSpPr>
              <p:nvPr>
                <p:ph sz="half" idx="30"/>
              </p:nvPr>
            </p:nvSpPr>
            <p:spPr>
              <a:blipFill>
                <a:blip r:embed="rId3"/>
                <a:stretch>
                  <a:fillRect l="-1493"/>
                </a:stretch>
              </a:blipFill>
            </p:spPr>
            <p:txBody>
              <a:bodyPr/>
              <a:lstStyle/>
              <a:p>
                <a:r>
                  <a:rPr lang="nb-NO">
                    <a:noFill/>
                  </a:rPr>
                  <a:t> </a:t>
                </a:r>
              </a:p>
            </p:txBody>
          </p:sp>
        </mc:Fallback>
      </mc:AlternateContent>
      <p:sp>
        <p:nvSpPr>
          <p:cNvPr id="6" name="Slide Number Placeholder 5"/>
          <p:cNvSpPr>
            <a:spLocks noGrp="1"/>
          </p:cNvSpPr>
          <p:nvPr>
            <p:ph type="sldNum" sz="quarter" idx="33"/>
          </p:nvPr>
        </p:nvSpPr>
        <p:spPr/>
        <p:txBody>
          <a:bodyPr/>
          <a:lstStyle/>
          <a:p>
            <a:r>
              <a:rPr lang="en-US" dirty="0" smtClean="0"/>
              <a:t>Page </a:t>
            </a:r>
            <a:fld id="{5251F420-7306-4E7C-A79E-F31A38F7D392}" type="slidenum">
              <a:rPr lang="en-US" smtClean="0"/>
              <a:pPr/>
              <a:t>14</a:t>
            </a:fld>
            <a:endParaRPr lang="en-US" dirty="0"/>
          </a:p>
        </p:txBody>
      </p:sp>
      <p:pic>
        <p:nvPicPr>
          <p:cNvPr id="10" name="Pictur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743200" y="916012"/>
            <a:ext cx="486000" cy="486000"/>
          </a:xfrm>
          <a:prstGeom prst="rect">
            <a:avLst/>
          </a:prstGeom>
        </p:spPr>
      </p:pic>
    </p:spTree>
    <p:extLst>
      <p:ext uri="{BB962C8B-B14F-4D97-AF65-F5344CB8AC3E}">
        <p14:creationId xmlns:p14="http://schemas.microsoft.com/office/powerpoint/2010/main" val="21445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Randomized Control Trials</a:t>
            </a:r>
            <a:endParaRPr lang="en-US" dirty="0"/>
          </a:p>
        </p:txBody>
      </p:sp>
      <p:sp>
        <p:nvSpPr>
          <p:cNvPr id="3" name="Subtitle 2"/>
          <p:cNvSpPr>
            <a:spLocks noGrp="1"/>
          </p:cNvSpPr>
          <p:nvPr>
            <p:ph type="subTitle" idx="13"/>
          </p:nvPr>
        </p:nvSpPr>
        <p:spPr/>
        <p:txBody>
          <a:bodyPr/>
          <a:lstStyle/>
          <a:p>
            <a:r>
              <a:rPr lang="en-US" dirty="0" smtClean="0"/>
              <a:t>Fruitful comparisons</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30"/>
              </p:nvPr>
            </p:nvSpPr>
            <p:spPr/>
            <p:txBody>
              <a:bodyPr anchor="ctr"/>
              <a:lstStyle/>
              <a:p>
                <a:r>
                  <a:rPr lang="en-US" dirty="0" smtClean="0"/>
                  <a:t>When </a:t>
                </a:r>
                <a:r>
                  <a:rPr lang="en-US" dirty="0"/>
                  <a:t>samples are sufficiently big, by the </a:t>
                </a:r>
                <a:r>
                  <a:rPr lang="en-US" i="1" dirty="0">
                    <a:solidFill>
                      <a:srgbClr val="FF0000"/>
                    </a:solidFill>
                  </a:rPr>
                  <a:t>Law of Large Numbers</a:t>
                </a:r>
                <a:r>
                  <a:rPr lang="en-US" dirty="0">
                    <a:solidFill>
                      <a:srgbClr val="FF0000"/>
                    </a:solidFill>
                  </a:rPr>
                  <a:t> (LLN)</a:t>
                </a:r>
                <a:r>
                  <a:rPr lang="en-US" dirty="0"/>
                  <a:t>, sample averages</a:t>
                </a:r>
                <a:r>
                  <a:rPr lang="nb-NO" dirty="0"/>
                  <a:t>, </a:t>
                </a:r>
                <a14:m>
                  <m:oMath xmlns:m="http://schemas.openxmlformats.org/officeDocument/2006/math">
                    <m:sSub>
                      <m:sSubPr>
                        <m:ctrlPr>
                          <a:rPr lang="nb-NO" i="1">
                            <a:latin typeface="Cambria Math" panose="02040503050406030204" pitchFamily="18" charset="0"/>
                          </a:rPr>
                        </m:ctrlPr>
                      </m:sSubPr>
                      <m:e>
                        <m:r>
                          <a:rPr lang="nb-NO" i="1">
                            <a:latin typeface="Cambria Math" panose="02040503050406030204" pitchFamily="18" charset="0"/>
                          </a:rPr>
                          <m:t>𝐴𝑣𝑔</m:t>
                        </m:r>
                      </m:e>
                      <m:sub>
                        <m:r>
                          <a:rPr lang="nb-NO" i="1">
                            <a:latin typeface="Cambria Math" panose="02040503050406030204" pitchFamily="18" charset="0"/>
                          </a:rPr>
                          <m:t>𝑛</m:t>
                        </m:r>
                      </m:sub>
                    </m:sSub>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b="0" i="1" smtClean="0">
                                <a:latin typeface="Cambria Math" panose="02040503050406030204" pitchFamily="18" charset="0"/>
                              </a:rPr>
                              <m:t>𝑍</m:t>
                            </m:r>
                          </m:e>
                          <m:sub>
                            <m:r>
                              <a:rPr lang="nb-NO" i="1">
                                <a:latin typeface="Cambria Math" panose="02040503050406030204" pitchFamily="18" charset="0"/>
                              </a:rPr>
                              <m:t>𝑖</m:t>
                            </m:r>
                          </m:sub>
                        </m:sSub>
                      </m:e>
                    </m:d>
                    <m:r>
                      <a:rPr lang="nb-NO" i="1">
                        <a:latin typeface="Cambria Math" panose="02040503050406030204" pitchFamily="18" charset="0"/>
                      </a:rPr>
                      <m:t>=</m:t>
                    </m:r>
                    <m:acc>
                      <m:accPr>
                        <m:chr m:val="̅"/>
                        <m:ctrlPr>
                          <a:rPr lang="nb-NO" i="1">
                            <a:latin typeface="Cambria Math" panose="02040503050406030204" pitchFamily="18" charset="0"/>
                          </a:rPr>
                        </m:ctrlPr>
                      </m:accPr>
                      <m:e>
                        <m:r>
                          <a:rPr lang="nb-NO" b="0" i="1" smtClean="0">
                            <a:latin typeface="Cambria Math" panose="02040503050406030204" pitchFamily="18" charset="0"/>
                          </a:rPr>
                          <m:t>𝑍</m:t>
                        </m:r>
                      </m:e>
                    </m:acc>
                  </m:oMath>
                </a14:m>
                <a:r>
                  <a:rPr lang="en-US" dirty="0"/>
                  <a:t>, have an expectation equal to that of the population mean</a:t>
                </a:r>
                <a:endParaRPr lang="nb-NO" i="1"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nb-NO" i="1">
                          <a:latin typeface="Cambria Math" panose="02040503050406030204" pitchFamily="18" charset="0"/>
                        </a:rPr>
                        <m:t>𝐸</m:t>
                      </m:r>
                      <m:d>
                        <m:dPr>
                          <m:begChr m:val="["/>
                          <m:endChr m:val="]"/>
                          <m:ctrlPr>
                            <a:rPr lang="nb-NO" i="1">
                              <a:latin typeface="Cambria Math" panose="02040503050406030204" pitchFamily="18" charset="0"/>
                            </a:rPr>
                          </m:ctrlPr>
                        </m:dPr>
                        <m:e>
                          <m:acc>
                            <m:accPr>
                              <m:chr m:val="̅"/>
                              <m:ctrlPr>
                                <a:rPr lang="nb-NO" i="1">
                                  <a:latin typeface="Cambria Math" panose="02040503050406030204" pitchFamily="18" charset="0"/>
                                </a:rPr>
                              </m:ctrlPr>
                            </m:accPr>
                            <m:e>
                              <m:r>
                                <a:rPr lang="nb-NO" b="0" i="1" smtClean="0">
                                  <a:latin typeface="Cambria Math" panose="02040503050406030204" pitchFamily="18" charset="0"/>
                                </a:rPr>
                                <m:t>𝑍</m:t>
                              </m:r>
                            </m:e>
                          </m:acc>
                        </m:e>
                      </m:d>
                      <m:r>
                        <a:rPr lang="nb-NO" i="1">
                          <a:latin typeface="Cambria Math" panose="02040503050406030204" pitchFamily="18" charset="0"/>
                        </a:rPr>
                        <m:t>=</m:t>
                      </m:r>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b="0" i="1" smtClean="0">
                                  <a:latin typeface="Cambria Math" panose="02040503050406030204" pitchFamily="18" charset="0"/>
                                </a:rPr>
                                <m:t>𝑍</m:t>
                              </m:r>
                            </m:e>
                            <m:sub>
                              <m:r>
                                <a:rPr lang="nb-NO" i="1">
                                  <a:latin typeface="Cambria Math" panose="02040503050406030204" pitchFamily="18" charset="0"/>
                                </a:rPr>
                                <m:t>𝑖</m:t>
                              </m:r>
                            </m:sub>
                          </m:sSub>
                        </m:e>
                      </m:d>
                    </m:oMath>
                  </m:oMathPara>
                </a14:m>
                <a:endParaRPr lang="nb-NO" dirty="0" smtClean="0"/>
              </a:p>
              <a:p>
                <a:pPr>
                  <a:spcAft>
                    <a:spcPts val="600"/>
                  </a:spcAft>
                </a:pPr>
                <a:r>
                  <a:rPr lang="en-US" dirty="0" smtClean="0"/>
                  <a:t>In other words, “Provided the sample at hand is large enough for the LLN to work its magic (so we can replace the conditional averages in equation (1.4) with conditional expectations), selection bias disappears in a randomized experiment.”(Angrist &amp; </a:t>
                </a:r>
                <a:r>
                  <a:rPr lang="en-US" dirty="0" err="1" smtClean="0"/>
                  <a:t>Pischke</a:t>
                </a:r>
                <a:r>
                  <a:rPr lang="en-US" dirty="0" smtClean="0"/>
                  <a:t>, 2015, p. 16)</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nb-NO" i="1">
                              <a:latin typeface="Cambria Math" panose="02040503050406030204" pitchFamily="18" charset="0"/>
                            </a:rPr>
                            <m:t>𝐴𝑣𝑔</m:t>
                          </m:r>
                        </m:e>
                        <m:sub>
                          <m:r>
                            <a:rPr lang="nb-NO" i="1">
                              <a:latin typeface="Cambria Math" panose="02040503050406030204" pitchFamily="18" charset="0"/>
                            </a:rPr>
                            <m:t>𝑛</m:t>
                          </m:r>
                        </m:sub>
                      </m:sSub>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1</m:t>
                              </m:r>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=1</m:t>
                          </m:r>
                        </m:e>
                      </m:d>
                      <m:r>
                        <a:rPr lang="nb-NO" i="1">
                          <a:latin typeface="Cambria Math" panose="02040503050406030204" pitchFamily="18" charset="0"/>
                        </a:rPr>
                        <m:t>−</m:t>
                      </m:r>
                      <m:sSub>
                        <m:sSubPr>
                          <m:ctrlPr>
                            <a:rPr lang="en-US" i="1">
                              <a:latin typeface="Cambria Math" panose="02040503050406030204" pitchFamily="18" charset="0"/>
                            </a:rPr>
                          </m:ctrlPr>
                        </m:sSubPr>
                        <m:e>
                          <m:r>
                            <a:rPr lang="nb-NO" i="1">
                              <a:latin typeface="Cambria Math" panose="02040503050406030204" pitchFamily="18" charset="0"/>
                            </a:rPr>
                            <m:t>𝐴𝑣𝑔</m:t>
                          </m:r>
                        </m:e>
                        <m:sub>
                          <m:r>
                            <a:rPr lang="nb-NO" i="1">
                              <a:latin typeface="Cambria Math" panose="02040503050406030204" pitchFamily="18" charset="0"/>
                            </a:rPr>
                            <m:t>𝑛</m:t>
                          </m:r>
                        </m:sub>
                      </m:sSub>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0</m:t>
                              </m:r>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=0</m:t>
                          </m:r>
                        </m:e>
                      </m:d>
                      <m:r>
                        <a:rPr lang="nb-NO" i="1" smtClean="0">
                          <a:latin typeface="Cambria Math" panose="02040503050406030204" pitchFamily="18" charset="0"/>
                          <a:ea typeface="Cambria Math" panose="02040503050406030204" pitchFamily="18" charset="0"/>
                        </a:rPr>
                        <m:t>≡</m:t>
                      </m:r>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=1</m:t>
                          </m:r>
                        </m:e>
                      </m:d>
                      <m:r>
                        <a:rPr lang="nb-NO" i="1">
                          <a:latin typeface="Cambria Math" panose="02040503050406030204" pitchFamily="18" charset="0"/>
                        </a:rPr>
                        <m:t>−</m:t>
                      </m:r>
                      <m:r>
                        <a:rPr lang="nb-NO" i="1">
                          <a:latin typeface="Cambria Math" panose="02040503050406030204" pitchFamily="18" charset="0"/>
                        </a:rPr>
                        <m:t>𝐸</m:t>
                      </m:r>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=0</m:t>
                          </m:r>
                        </m:e>
                      </m:d>
                      <m:r>
                        <a:rPr lang="nb-NO" i="1">
                          <a:latin typeface="Cambria Math" panose="02040503050406030204" pitchFamily="18" charset="0"/>
                        </a:rPr>
                        <m:t>=</m:t>
                      </m:r>
                      <m:r>
                        <a:rPr lang="nb-NO" i="1" smtClean="0">
                          <a:solidFill>
                            <a:srgbClr val="FF0000"/>
                          </a:solidFill>
                          <a:latin typeface="Cambria Math" panose="02040503050406030204" pitchFamily="18" charset="0"/>
                          <a:ea typeface="Cambria Math" panose="02040503050406030204" pitchFamily="18" charset="0"/>
                        </a:rPr>
                        <m:t>𝜅</m:t>
                      </m:r>
                    </m:oMath>
                  </m:oMathPara>
                </a14:m>
                <a:r>
                  <a:rPr lang="nb-NO" dirty="0"/>
                  <a:t/>
                </a:r>
                <a:br>
                  <a:rPr lang="nb-NO" dirty="0"/>
                </a:br>
                <a:endParaRPr lang="es-ES" dirty="0"/>
              </a:p>
            </p:txBody>
          </p:sp>
        </mc:Choice>
        <mc:Fallback xmlns="">
          <p:sp>
            <p:nvSpPr>
              <p:cNvPr id="4" name="Content Placeholder 3"/>
              <p:cNvSpPr>
                <a:spLocks noGrp="1" noRot="1" noChangeAspect="1" noMove="1" noResize="1" noEditPoints="1" noAdjustHandles="1" noChangeArrowheads="1" noChangeShapeType="1" noTextEdit="1"/>
              </p:cNvSpPr>
              <p:nvPr>
                <p:ph sz="half" idx="30"/>
              </p:nvPr>
            </p:nvSpPr>
            <p:spPr>
              <a:blipFill>
                <a:blip r:embed="rId3"/>
                <a:stretch>
                  <a:fillRect l="-1493" r="-2292"/>
                </a:stretch>
              </a:blipFill>
            </p:spPr>
            <p:txBody>
              <a:bodyPr/>
              <a:lstStyle/>
              <a:p>
                <a:r>
                  <a:rPr lang="nb-NO">
                    <a:noFill/>
                  </a:rPr>
                  <a:t> </a:t>
                </a:r>
              </a:p>
            </p:txBody>
          </p:sp>
        </mc:Fallback>
      </mc:AlternateContent>
      <p:sp>
        <p:nvSpPr>
          <p:cNvPr id="6" name="Slide Number Placeholder 5"/>
          <p:cNvSpPr>
            <a:spLocks noGrp="1"/>
          </p:cNvSpPr>
          <p:nvPr>
            <p:ph type="sldNum" sz="quarter" idx="33"/>
          </p:nvPr>
        </p:nvSpPr>
        <p:spPr/>
        <p:txBody>
          <a:bodyPr/>
          <a:lstStyle/>
          <a:p>
            <a:r>
              <a:rPr lang="en-US" dirty="0" smtClean="0"/>
              <a:t>Page </a:t>
            </a:r>
            <a:fld id="{5251F420-7306-4E7C-A79E-F31A38F7D392}" type="slidenum">
              <a:rPr lang="en-US" smtClean="0"/>
              <a:pPr/>
              <a:t>15</a:t>
            </a:fld>
            <a:endParaRPr lang="en-US" dirty="0"/>
          </a:p>
        </p:txBody>
      </p:sp>
      <p:pic>
        <p:nvPicPr>
          <p:cNvPr id="10" name="Pictur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743200" y="916012"/>
            <a:ext cx="486000" cy="486000"/>
          </a:xfrm>
          <a:prstGeom prst="rect">
            <a:avLst/>
          </a:prstGeom>
        </p:spPr>
      </p:pic>
    </p:spTree>
    <p:extLst>
      <p:ext uri="{BB962C8B-B14F-4D97-AF65-F5344CB8AC3E}">
        <p14:creationId xmlns:p14="http://schemas.microsoft.com/office/powerpoint/2010/main" val="38176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Randomized Control Trials</a:t>
            </a:r>
            <a:endParaRPr lang="en-US" dirty="0"/>
          </a:p>
        </p:txBody>
      </p:sp>
      <p:sp>
        <p:nvSpPr>
          <p:cNvPr id="3" name="Subtitle 2"/>
          <p:cNvSpPr>
            <a:spLocks noGrp="1"/>
          </p:cNvSpPr>
          <p:nvPr>
            <p:ph type="subTitle" idx="13"/>
          </p:nvPr>
        </p:nvSpPr>
        <p:spPr/>
        <p:txBody>
          <a:bodyPr/>
          <a:lstStyle/>
          <a:p>
            <a:r>
              <a:rPr lang="en-US" dirty="0" smtClean="0"/>
              <a:t>Fruitful comparisons</a:t>
            </a:r>
            <a:endParaRPr lang="en-US" dirty="0"/>
          </a:p>
        </p:txBody>
      </p:sp>
      <p:sp>
        <p:nvSpPr>
          <p:cNvPr id="11" name="Content Placeholder 10"/>
          <p:cNvSpPr>
            <a:spLocks noGrp="1"/>
          </p:cNvSpPr>
          <p:nvPr>
            <p:ph sz="half" idx="29"/>
          </p:nvPr>
        </p:nvSpPr>
        <p:spPr/>
        <p:txBody>
          <a:bodyPr/>
          <a:lstStyle/>
          <a:p>
            <a:r>
              <a:rPr lang="en-US" sz="2000" dirty="0" smtClean="0">
                <a:solidFill>
                  <a:srgbClr val="00B050"/>
                </a:solidFill>
              </a:rPr>
              <a:t>An ideal</a:t>
            </a:r>
            <a:r>
              <a:rPr lang="en-US" sz="2000" baseline="30000" dirty="0" smtClean="0">
                <a:solidFill>
                  <a:srgbClr val="00B050"/>
                </a:solidFill>
              </a:rPr>
              <a:t>***</a:t>
            </a:r>
            <a:r>
              <a:rPr lang="en-US" sz="2000" dirty="0" smtClean="0">
                <a:solidFill>
                  <a:srgbClr val="00B050"/>
                </a:solidFill>
              </a:rPr>
              <a:t> fruitful comparison requires:</a:t>
            </a:r>
          </a:p>
          <a:p>
            <a:pPr lvl="1"/>
            <a:r>
              <a:rPr lang="en-US" sz="1800" dirty="0" smtClean="0"/>
              <a:t>A large (and representative) sample (large enough for the LLN “to make its magic”)</a:t>
            </a:r>
          </a:p>
          <a:p>
            <a:pPr lvl="1"/>
            <a:r>
              <a:rPr lang="en-US" sz="1800" dirty="0" smtClean="0"/>
              <a:t>Random assignment to treatment</a:t>
            </a:r>
          </a:p>
          <a:p>
            <a:endParaRPr lang="en-US" dirty="0"/>
          </a:p>
        </p:txBody>
      </p:sp>
      <p:sp>
        <p:nvSpPr>
          <p:cNvPr id="34" name="Text Placeholder 33"/>
          <p:cNvSpPr>
            <a:spLocks noGrp="1"/>
          </p:cNvSpPr>
          <p:nvPr>
            <p:ph type="body" sz="quarter" idx="32"/>
          </p:nvPr>
        </p:nvSpPr>
        <p:spPr/>
        <p:txBody>
          <a:bodyPr/>
          <a:lstStyle/>
          <a:p>
            <a:r>
              <a:rPr lang="nb-NO" dirty="0" err="1" smtClean="0"/>
              <a:t>Ceteris</a:t>
            </a:r>
            <a:r>
              <a:rPr lang="nb-NO" dirty="0" smtClean="0"/>
              <a:t> </a:t>
            </a:r>
            <a:r>
              <a:rPr lang="nb-NO" dirty="0" err="1" smtClean="0"/>
              <a:t>Paribus</a:t>
            </a:r>
            <a:endParaRPr lang="nb-NO" dirty="0"/>
          </a:p>
        </p:txBody>
      </p:sp>
      <p:sp>
        <p:nvSpPr>
          <p:cNvPr id="33" name="Content Placeholder 32"/>
          <p:cNvSpPr>
            <a:spLocks noGrp="1"/>
          </p:cNvSpPr>
          <p:nvPr>
            <p:ph sz="half" idx="31"/>
          </p:nvPr>
        </p:nvSpPr>
        <p:spPr>
          <a:xfrm>
            <a:off x="6342741" y="1704042"/>
            <a:ext cx="5469089" cy="1894941"/>
          </a:xfrm>
        </p:spPr>
        <p:txBody>
          <a:bodyPr anchor="ctr"/>
          <a:lstStyle/>
          <a:p>
            <a:r>
              <a:rPr lang="en-US" sz="2000" dirty="0" smtClean="0"/>
              <a:t>“Random assignment works not by eliminating individual differences but rather by ensuring that the mix of individuals being compared is the same. Think of this as comparing barrels that that include equal proportions of apples and oranges” (Angrist &amp; </a:t>
            </a:r>
            <a:r>
              <a:rPr lang="en-US" sz="2000" dirty="0" err="1" smtClean="0"/>
              <a:t>Pischke</a:t>
            </a:r>
            <a:r>
              <a:rPr lang="en-US" sz="2000" dirty="0" smtClean="0"/>
              <a:t>, 2015, p.16)</a:t>
            </a:r>
          </a:p>
        </p:txBody>
      </p:sp>
      <p:sp>
        <p:nvSpPr>
          <p:cNvPr id="6" name="Slide Number Placeholder 5"/>
          <p:cNvSpPr>
            <a:spLocks noGrp="1"/>
          </p:cNvSpPr>
          <p:nvPr>
            <p:ph type="sldNum" sz="quarter" idx="35"/>
          </p:nvPr>
        </p:nvSpPr>
        <p:spPr/>
        <p:txBody>
          <a:bodyPr/>
          <a:lstStyle/>
          <a:p>
            <a:r>
              <a:rPr lang="en-US" dirty="0" smtClean="0"/>
              <a:t>Page </a:t>
            </a:r>
            <a:fld id="{5251F420-7306-4E7C-A79E-F31A38F7D392}" type="slidenum">
              <a:rPr lang="en-US" smtClean="0"/>
              <a:pPr/>
              <a:t>16</a:t>
            </a:fld>
            <a:endParaRPr lang="en-US" dirty="0"/>
          </a:p>
        </p:txBody>
      </p:sp>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743200" y="916012"/>
            <a:ext cx="486000" cy="486000"/>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3484459" y="4908453"/>
                <a:ext cx="2231136" cy="923330"/>
              </a:xfrm>
              <a:prstGeom prst="rect">
                <a:avLst/>
              </a:prstGeom>
              <a:noFill/>
              <a:ln>
                <a:solidFill>
                  <a:schemeClr val="tx1"/>
                </a:solidFill>
              </a:ln>
            </p:spPr>
            <p:txBody>
              <a:bodyPr wrap="square" rtlCol="0">
                <a:spAutoFit/>
              </a:bodyPr>
              <a:lstStyle/>
              <a:p>
                <a:r>
                  <a:rPr lang="nb-NO" b="0" dirty="0" smtClean="0"/>
                  <a:t>	</a:t>
                </a:r>
                <a:r>
                  <a:rPr lang="en-US" b="1" dirty="0" smtClean="0"/>
                  <a:t>(***)</a:t>
                </a:r>
                <a14:m>
                  <m:oMath xmlns:m="http://schemas.openxmlformats.org/officeDocument/2006/math">
                    <m:r>
                      <a:rPr lang="en-US" i="1" smtClean="0">
                        <a:latin typeface="Cambria Math" panose="02040503050406030204" pitchFamily="18" charset="0"/>
                      </a:rPr>
                      <m:t> </m:t>
                    </m:r>
                  </m:oMath>
                </a14:m>
                <a:r>
                  <a:rPr lang="en-US" dirty="0" smtClean="0"/>
                  <a:t>Other fruitful comparisons to come. You already know that RCTs are the gold standard but, during this course, we will see how, sometimes, it is possible to find evidences of causal inferences in non-random samples.</a:t>
                </a:r>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3484459" y="4908453"/>
                <a:ext cx="2231136" cy="923330"/>
              </a:xfrm>
              <a:prstGeom prst="rect">
                <a:avLst/>
              </a:prstGeom>
              <a:blipFill>
                <a:blip r:embed="rId4"/>
                <a:stretch>
                  <a:fillRect b="-1299"/>
                </a:stretch>
              </a:blipFill>
              <a:ln>
                <a:solidFill>
                  <a:schemeClr val="tx1"/>
                </a:solidFill>
              </a:ln>
            </p:spPr>
            <p:txBody>
              <a:bodyPr/>
              <a:lstStyle/>
              <a:p>
                <a:r>
                  <a:rPr lang="nb-NO">
                    <a:noFill/>
                  </a:rPr>
                  <a:t> </a:t>
                </a:r>
              </a:p>
            </p:txBody>
          </p:sp>
        </mc:Fallback>
      </mc:AlternateContent>
      <p:grpSp>
        <p:nvGrpSpPr>
          <p:cNvPr id="32" name="Group 31"/>
          <p:cNvGrpSpPr>
            <a:grpSpLocks noChangeAspect="1"/>
          </p:cNvGrpSpPr>
          <p:nvPr/>
        </p:nvGrpSpPr>
        <p:grpSpPr>
          <a:xfrm>
            <a:off x="579289" y="3343895"/>
            <a:ext cx="3240000" cy="2460790"/>
            <a:chOff x="6928893" y="2296825"/>
            <a:chExt cx="4300147" cy="3265972"/>
          </a:xfrm>
        </p:grpSpPr>
        <p:cxnSp>
          <p:nvCxnSpPr>
            <p:cNvPr id="16" name="Straight Arrow Connector 15"/>
            <p:cNvCxnSpPr/>
            <p:nvPr/>
          </p:nvCxnSpPr>
          <p:spPr>
            <a:xfrm flipV="1">
              <a:off x="7258407" y="2296825"/>
              <a:ext cx="1" cy="32539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7258407" y="5562797"/>
              <a:ext cx="3254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6928893" y="2296825"/>
                  <a:ext cx="32951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nb-NO" sz="1600" i="1" smtClean="0">
                                <a:latin typeface="Cambria Math" panose="02040503050406030204" pitchFamily="18" charset="0"/>
                              </a:rPr>
                            </m:ctrlPr>
                          </m:sSubPr>
                          <m:e>
                            <m:r>
                              <a:rPr lang="nb-NO" sz="1600" b="0" i="1" smtClean="0">
                                <a:latin typeface="Cambria Math" panose="02040503050406030204" pitchFamily="18" charset="0"/>
                              </a:rPr>
                              <m:t>𝑌</m:t>
                            </m:r>
                          </m:e>
                          <m:sub>
                            <m:r>
                              <a:rPr lang="nb-NO" sz="1600" b="0" i="1" smtClean="0">
                                <a:latin typeface="Cambria Math" panose="02040503050406030204" pitchFamily="18" charset="0"/>
                              </a:rPr>
                              <m:t>𝑖</m:t>
                            </m:r>
                          </m:sub>
                        </m:sSub>
                      </m:oMath>
                    </m:oMathPara>
                  </a14:m>
                  <a:endParaRPr lang="nb-NO" dirty="0"/>
                </a:p>
              </p:txBody>
            </p:sp>
          </mc:Choice>
          <mc:Fallback xmlns="">
            <p:sp>
              <p:nvSpPr>
                <p:cNvPr id="20" name="TextBox 19"/>
                <p:cNvSpPr txBox="1">
                  <a:spLocks noRot="1" noChangeAspect="1" noMove="1" noResize="1" noEditPoints="1" noAdjustHandles="1" noChangeArrowheads="1" noChangeShapeType="1" noTextEdit="1"/>
                </p:cNvSpPr>
                <p:nvPr/>
              </p:nvSpPr>
              <p:spPr>
                <a:xfrm>
                  <a:off x="6928893" y="2296825"/>
                  <a:ext cx="329514" cy="338554"/>
                </a:xfrm>
                <a:prstGeom prst="rect">
                  <a:avLst/>
                </a:prstGeom>
                <a:blipFill>
                  <a:blip r:embed="rId5"/>
                  <a:stretch>
                    <a:fillRect r="-14634" b="-34146"/>
                  </a:stretch>
                </a:blipFill>
              </p:spPr>
              <p:txBody>
                <a:bodyPr/>
                <a:lstStyle/>
                <a:p>
                  <a:r>
                    <a:rPr lang="nb-NO">
                      <a:noFill/>
                    </a:rPr>
                    <a:t> </a:t>
                  </a:r>
                </a:p>
              </p:txBody>
            </p:sp>
          </mc:Fallback>
        </mc:AlternateContent>
        <p:cxnSp>
          <p:nvCxnSpPr>
            <p:cNvPr id="22" name="Straight Connector 21"/>
            <p:cNvCxnSpPr/>
            <p:nvPr/>
          </p:nvCxnSpPr>
          <p:spPr>
            <a:xfrm flipV="1">
              <a:off x="7530252" y="2807569"/>
              <a:ext cx="2438400" cy="1655806"/>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7530252" y="3701033"/>
              <a:ext cx="2438400" cy="1655806"/>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flipH="1">
                  <a:off x="9985583" y="2540743"/>
                  <a:ext cx="1243457" cy="3676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nb-NO" sz="1200" i="1" smtClean="0">
                                <a:latin typeface="Cambria Math" panose="02040503050406030204" pitchFamily="18" charset="0"/>
                              </a:rPr>
                            </m:ctrlPr>
                          </m:sSubPr>
                          <m:e>
                            <m:r>
                              <a:rPr lang="nb-NO" sz="1200" b="0" i="1" smtClean="0">
                                <a:latin typeface="Cambria Math" panose="02040503050406030204" pitchFamily="18" charset="0"/>
                              </a:rPr>
                              <m:t>𝑌</m:t>
                            </m:r>
                          </m:e>
                          <m:sub>
                            <m:r>
                              <a:rPr lang="nb-NO" sz="1200" b="0" i="1" smtClean="0">
                                <a:latin typeface="Cambria Math" panose="02040503050406030204" pitchFamily="18" charset="0"/>
                              </a:rPr>
                              <m:t>𝑖</m:t>
                            </m:r>
                          </m:sub>
                        </m:sSub>
                        <m:r>
                          <a:rPr lang="nb-NO" sz="1200" b="0" i="1" smtClean="0">
                            <a:latin typeface="Cambria Math" panose="02040503050406030204" pitchFamily="18" charset="0"/>
                          </a:rPr>
                          <m:t>(</m:t>
                        </m:r>
                        <m:sSub>
                          <m:sSubPr>
                            <m:ctrlPr>
                              <a:rPr lang="nb-NO" sz="1200" b="0" i="1" smtClean="0">
                                <a:latin typeface="Cambria Math" panose="02040503050406030204" pitchFamily="18" charset="0"/>
                              </a:rPr>
                            </m:ctrlPr>
                          </m:sSubPr>
                          <m:e>
                            <m:r>
                              <a:rPr lang="nb-NO" sz="1200" b="0" i="1" smtClean="0">
                                <a:latin typeface="Cambria Math" panose="02040503050406030204" pitchFamily="18" charset="0"/>
                              </a:rPr>
                              <m:t>𝐷</m:t>
                            </m:r>
                          </m:e>
                          <m:sub>
                            <m:r>
                              <a:rPr lang="nb-NO" sz="1200" b="0" i="1" smtClean="0">
                                <a:latin typeface="Cambria Math" panose="02040503050406030204" pitchFamily="18" charset="0"/>
                              </a:rPr>
                              <m:t>𝑖</m:t>
                            </m:r>
                          </m:sub>
                        </m:sSub>
                        <m:r>
                          <a:rPr lang="nb-NO" sz="1200" b="0" i="1" smtClean="0">
                            <a:latin typeface="Cambria Math" panose="02040503050406030204" pitchFamily="18" charset="0"/>
                          </a:rPr>
                          <m:t>=1)</m:t>
                        </m:r>
                      </m:oMath>
                    </m:oMathPara>
                  </a14:m>
                  <a:endParaRPr lang="nb-NO" sz="700" dirty="0"/>
                </a:p>
              </p:txBody>
            </p:sp>
          </mc:Choice>
          <mc:Fallback xmlns="">
            <p:sp>
              <p:nvSpPr>
                <p:cNvPr id="27" name="TextBox 26"/>
                <p:cNvSpPr txBox="1">
                  <a:spLocks noRot="1" noChangeAspect="1" noMove="1" noResize="1" noEditPoints="1" noAdjustHandles="1" noChangeArrowheads="1" noChangeShapeType="1" noTextEdit="1"/>
                </p:cNvSpPr>
                <p:nvPr/>
              </p:nvSpPr>
              <p:spPr>
                <a:xfrm flipH="1">
                  <a:off x="9985583" y="2540743"/>
                  <a:ext cx="1243457" cy="367634"/>
                </a:xfrm>
                <a:prstGeom prst="rect">
                  <a:avLst/>
                </a:prstGeom>
                <a:blipFill>
                  <a:blip r:embed="rId6"/>
                  <a:stretch>
                    <a:fillRect b="-11111"/>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flipH="1">
                  <a:off x="9985583" y="3531756"/>
                  <a:ext cx="1243457" cy="3676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nb-NO" sz="1200" i="1" smtClean="0">
                                <a:latin typeface="Cambria Math" panose="02040503050406030204" pitchFamily="18" charset="0"/>
                              </a:rPr>
                            </m:ctrlPr>
                          </m:sSubPr>
                          <m:e>
                            <m:r>
                              <a:rPr lang="nb-NO" sz="1200" b="0" i="1" smtClean="0">
                                <a:latin typeface="Cambria Math" panose="02040503050406030204" pitchFamily="18" charset="0"/>
                              </a:rPr>
                              <m:t>𝑌</m:t>
                            </m:r>
                          </m:e>
                          <m:sub>
                            <m:r>
                              <a:rPr lang="nb-NO" sz="1200" b="0" i="1" smtClean="0">
                                <a:latin typeface="Cambria Math" panose="02040503050406030204" pitchFamily="18" charset="0"/>
                              </a:rPr>
                              <m:t>𝑖</m:t>
                            </m:r>
                          </m:sub>
                        </m:sSub>
                        <m:r>
                          <a:rPr lang="nb-NO" sz="1200" b="0" i="1" smtClean="0">
                            <a:latin typeface="Cambria Math" panose="02040503050406030204" pitchFamily="18" charset="0"/>
                          </a:rPr>
                          <m:t>(</m:t>
                        </m:r>
                        <m:sSub>
                          <m:sSubPr>
                            <m:ctrlPr>
                              <a:rPr lang="nb-NO" sz="1200" b="0" i="1" smtClean="0">
                                <a:latin typeface="Cambria Math" panose="02040503050406030204" pitchFamily="18" charset="0"/>
                              </a:rPr>
                            </m:ctrlPr>
                          </m:sSubPr>
                          <m:e>
                            <m:r>
                              <a:rPr lang="nb-NO" sz="1200" b="0" i="1" smtClean="0">
                                <a:latin typeface="Cambria Math" panose="02040503050406030204" pitchFamily="18" charset="0"/>
                              </a:rPr>
                              <m:t>𝐷</m:t>
                            </m:r>
                          </m:e>
                          <m:sub>
                            <m:r>
                              <a:rPr lang="nb-NO" sz="1200" b="0" i="1" smtClean="0">
                                <a:latin typeface="Cambria Math" panose="02040503050406030204" pitchFamily="18" charset="0"/>
                              </a:rPr>
                              <m:t>𝑖</m:t>
                            </m:r>
                          </m:sub>
                        </m:sSub>
                        <m:r>
                          <a:rPr lang="nb-NO" sz="1200" b="0" i="1" smtClean="0">
                            <a:latin typeface="Cambria Math" panose="02040503050406030204" pitchFamily="18" charset="0"/>
                          </a:rPr>
                          <m:t>=0)</m:t>
                        </m:r>
                      </m:oMath>
                    </m:oMathPara>
                  </a14:m>
                  <a:endParaRPr lang="nb-NO" sz="700" dirty="0"/>
                </a:p>
              </p:txBody>
            </p:sp>
          </mc:Choice>
          <mc:Fallback xmlns="">
            <p:sp>
              <p:nvSpPr>
                <p:cNvPr id="28" name="TextBox 27"/>
                <p:cNvSpPr txBox="1">
                  <a:spLocks noRot="1" noChangeAspect="1" noMove="1" noResize="1" noEditPoints="1" noAdjustHandles="1" noChangeArrowheads="1" noChangeShapeType="1" noTextEdit="1"/>
                </p:cNvSpPr>
                <p:nvPr/>
              </p:nvSpPr>
              <p:spPr>
                <a:xfrm flipH="1">
                  <a:off x="9985583" y="3531756"/>
                  <a:ext cx="1243457" cy="367634"/>
                </a:xfrm>
                <a:prstGeom prst="rect">
                  <a:avLst/>
                </a:prstGeom>
                <a:blipFill>
                  <a:blip r:embed="rId7"/>
                  <a:stretch>
                    <a:fillRect b="-8696"/>
                  </a:stretch>
                </a:blipFill>
              </p:spPr>
              <p:txBody>
                <a:bodyPr/>
                <a:lstStyle/>
                <a:p>
                  <a:r>
                    <a:rPr lang="nb-NO">
                      <a:noFill/>
                    </a:rPr>
                    <a:t> </a:t>
                  </a:r>
                </a:p>
              </p:txBody>
            </p:sp>
          </mc:Fallback>
        </mc:AlternateContent>
        <p:sp>
          <p:nvSpPr>
            <p:cNvPr id="30" name="Right Brace 29"/>
            <p:cNvSpPr/>
            <p:nvPr/>
          </p:nvSpPr>
          <p:spPr>
            <a:xfrm>
              <a:off x="9553306" y="3092852"/>
              <a:ext cx="107092" cy="8778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solidFill>
                  <a:srgbClr val="FF0000"/>
                </a:solidFill>
              </a:endParaRPr>
            </a:p>
          </p:txBody>
        </p:sp>
        <mc:AlternateContent xmlns:mc="http://schemas.openxmlformats.org/markup-compatibility/2006" xmlns:a14="http://schemas.microsoft.com/office/drawing/2010/main">
          <mc:Choice Requires="a14">
            <p:sp>
              <p:nvSpPr>
                <p:cNvPr id="31" name="TextBox 30"/>
                <p:cNvSpPr txBox="1"/>
                <p:nvPr/>
              </p:nvSpPr>
              <p:spPr>
                <a:xfrm>
                  <a:off x="9775061" y="3325798"/>
                  <a:ext cx="14828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b-NO" sz="1600" i="1" smtClean="0">
                            <a:solidFill>
                              <a:srgbClr val="FF0000"/>
                            </a:solidFill>
                            <a:latin typeface="Cambria Math" panose="02040503050406030204" pitchFamily="18" charset="0"/>
                            <a:ea typeface="Cambria Math" panose="02040503050406030204" pitchFamily="18" charset="0"/>
                          </a:rPr>
                          <m:t>𝜅</m:t>
                        </m:r>
                      </m:oMath>
                    </m:oMathPara>
                  </a14:m>
                  <a:endParaRPr lang="nb-NO" sz="1600" dirty="0">
                    <a:solidFill>
                      <a:srgbClr val="FF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9775061" y="3325798"/>
                  <a:ext cx="148282" cy="338554"/>
                </a:xfrm>
                <a:prstGeom prst="rect">
                  <a:avLst/>
                </a:prstGeom>
                <a:blipFill>
                  <a:blip r:embed="rId8"/>
                  <a:stretch>
                    <a:fillRect r="-94444" b="-14286"/>
                  </a:stretch>
                </a:blipFill>
              </p:spPr>
              <p:txBody>
                <a:bodyPr/>
                <a:lstStyle/>
                <a:p>
                  <a:r>
                    <a:rPr lang="nb-NO">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158471" y="5793969"/>
                <a:ext cx="609600" cy="461665"/>
              </a:xfrm>
              <a:prstGeom prst="rect">
                <a:avLst/>
              </a:prstGeom>
              <a:noFill/>
              <a:ln>
                <a:solidFill>
                  <a:srgbClr val="524B48"/>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nb-NO" sz="2400" b="0" i="1" smtClean="0">
                          <a:latin typeface="Cambria Math" panose="02040503050406030204" pitchFamily="18" charset="0"/>
                        </a:rPr>
                        <m:t>𝐷</m:t>
                      </m:r>
                    </m:oMath>
                  </m:oMathPara>
                </a14:m>
                <a:endParaRPr lang="nb-NO" dirty="0"/>
              </a:p>
            </p:txBody>
          </p:sp>
        </mc:Choice>
        <mc:Fallback xmlns="">
          <p:sp>
            <p:nvSpPr>
              <p:cNvPr id="5" name="TextBox 4"/>
              <p:cNvSpPr txBox="1">
                <a:spLocks noRot="1" noChangeAspect="1" noMove="1" noResize="1" noEditPoints="1" noAdjustHandles="1" noChangeArrowheads="1" noChangeShapeType="1" noTextEdit="1"/>
              </p:cNvSpPr>
              <p:nvPr/>
            </p:nvSpPr>
            <p:spPr>
              <a:xfrm>
                <a:off x="7158471" y="5793969"/>
                <a:ext cx="609600" cy="461665"/>
              </a:xfrm>
              <a:prstGeom prst="rect">
                <a:avLst/>
              </a:prstGeom>
              <a:blipFill>
                <a:blip r:embed="rId9"/>
                <a:stretch>
                  <a:fillRect/>
                </a:stretch>
              </a:blipFill>
              <a:ln>
                <a:solidFill>
                  <a:srgbClr val="524B48"/>
                </a:solidFill>
              </a:ln>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9077285" y="5795623"/>
                <a:ext cx="609600" cy="461665"/>
              </a:xfrm>
              <a:prstGeom prst="rect">
                <a:avLst/>
              </a:prstGeom>
              <a:noFill/>
              <a:ln>
                <a:solidFill>
                  <a:srgbClr val="524B48"/>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nb-NO" sz="2400" b="0" i="1" smtClean="0">
                          <a:latin typeface="Cambria Math" panose="02040503050406030204" pitchFamily="18" charset="0"/>
                        </a:rPr>
                        <m:t>𝑌</m:t>
                      </m:r>
                    </m:oMath>
                  </m:oMathPara>
                </a14:m>
                <a:endParaRPr lang="nb-NO" dirty="0"/>
              </a:p>
            </p:txBody>
          </p:sp>
        </mc:Choice>
        <mc:Fallback xmlns="">
          <p:sp>
            <p:nvSpPr>
              <p:cNvPr id="24" name="TextBox 23"/>
              <p:cNvSpPr txBox="1">
                <a:spLocks noRot="1" noChangeAspect="1" noMove="1" noResize="1" noEditPoints="1" noAdjustHandles="1" noChangeArrowheads="1" noChangeShapeType="1" noTextEdit="1"/>
              </p:cNvSpPr>
              <p:nvPr/>
            </p:nvSpPr>
            <p:spPr>
              <a:xfrm>
                <a:off x="9077285" y="5795623"/>
                <a:ext cx="609600" cy="461665"/>
              </a:xfrm>
              <a:prstGeom prst="rect">
                <a:avLst/>
              </a:prstGeom>
              <a:blipFill>
                <a:blip r:embed="rId10"/>
                <a:stretch>
                  <a:fillRect/>
                </a:stretch>
              </a:blipFill>
              <a:ln>
                <a:solidFill>
                  <a:srgbClr val="524B48"/>
                </a:solidFill>
              </a:ln>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7158471" y="4757327"/>
                <a:ext cx="609600" cy="461665"/>
              </a:xfrm>
              <a:prstGeom prst="rect">
                <a:avLst/>
              </a:prstGeom>
              <a:noFill/>
              <a:ln>
                <a:solidFill>
                  <a:srgbClr val="524B48"/>
                </a:solidFill>
                <a:prstDash val="dash"/>
              </a:ln>
            </p:spPr>
            <p:txBody>
              <a:bodyPr wrap="square" rtlCol="0">
                <a:spAutoFit/>
              </a:bodyPr>
              <a:lstStyle/>
              <a:p>
                <a:pPr/>
                <a14:m>
                  <m:oMathPara xmlns:m="http://schemas.openxmlformats.org/officeDocument/2006/math">
                    <m:oMathParaPr>
                      <m:jc m:val="centerGroup"/>
                    </m:oMathParaPr>
                    <m:oMath xmlns:m="http://schemas.openxmlformats.org/officeDocument/2006/math">
                      <m:r>
                        <a:rPr lang="nb-NO" sz="2400" b="0" i="1" smtClean="0">
                          <a:latin typeface="Cambria Math" panose="02040503050406030204" pitchFamily="18" charset="0"/>
                        </a:rPr>
                        <m:t>𝑈</m:t>
                      </m:r>
                    </m:oMath>
                  </m:oMathPara>
                </a14:m>
                <a:endParaRPr lang="nb-NO" dirty="0"/>
              </a:p>
            </p:txBody>
          </p:sp>
        </mc:Choice>
        <mc:Fallback xmlns="">
          <p:sp>
            <p:nvSpPr>
              <p:cNvPr id="25" name="TextBox 24"/>
              <p:cNvSpPr txBox="1">
                <a:spLocks noRot="1" noChangeAspect="1" noMove="1" noResize="1" noEditPoints="1" noAdjustHandles="1" noChangeArrowheads="1" noChangeShapeType="1" noTextEdit="1"/>
              </p:cNvSpPr>
              <p:nvPr/>
            </p:nvSpPr>
            <p:spPr>
              <a:xfrm>
                <a:off x="7158471" y="4757327"/>
                <a:ext cx="609600" cy="461665"/>
              </a:xfrm>
              <a:prstGeom prst="rect">
                <a:avLst/>
              </a:prstGeom>
              <a:blipFill>
                <a:blip r:embed="rId11"/>
                <a:stretch>
                  <a:fillRect/>
                </a:stretch>
              </a:blipFill>
              <a:ln>
                <a:solidFill>
                  <a:srgbClr val="524B48"/>
                </a:solidFill>
                <a:prstDash val="dash"/>
              </a:ln>
            </p:spPr>
            <p:txBody>
              <a:bodyPr/>
              <a:lstStyle/>
              <a:p>
                <a:r>
                  <a:rPr lang="nb-NO">
                    <a:noFill/>
                  </a:rPr>
                  <a:t> </a:t>
                </a:r>
              </a:p>
            </p:txBody>
          </p:sp>
        </mc:Fallback>
      </mc:AlternateContent>
      <p:cxnSp>
        <p:nvCxnSpPr>
          <p:cNvPr id="8" name="Straight Arrow Connector 7"/>
          <p:cNvCxnSpPr>
            <a:stCxn id="5" idx="3"/>
            <a:endCxn id="24" idx="1"/>
          </p:cNvCxnSpPr>
          <p:nvPr/>
        </p:nvCxnSpPr>
        <p:spPr>
          <a:xfrm>
            <a:off x="7768071" y="6024802"/>
            <a:ext cx="1309214" cy="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25" idx="2"/>
            <a:endCxn id="5" idx="0"/>
          </p:cNvCxnSpPr>
          <p:nvPr/>
        </p:nvCxnSpPr>
        <p:spPr>
          <a:xfrm>
            <a:off x="7463271" y="5218992"/>
            <a:ext cx="0" cy="574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25" idx="3"/>
            <a:endCxn id="24" idx="0"/>
          </p:cNvCxnSpPr>
          <p:nvPr/>
        </p:nvCxnSpPr>
        <p:spPr>
          <a:xfrm>
            <a:off x="7768071" y="4988160"/>
            <a:ext cx="1614014" cy="807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 name="Picture 20"/>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9756648" y="3682631"/>
            <a:ext cx="1689303" cy="1823849"/>
          </a:xfrm>
          <a:prstGeom prst="rect">
            <a:avLst/>
          </a:prstGeom>
        </p:spPr>
      </p:pic>
      <p:sp>
        <p:nvSpPr>
          <p:cNvPr id="4" name="TextBox 3"/>
          <p:cNvSpPr txBox="1"/>
          <p:nvPr/>
        </p:nvSpPr>
        <p:spPr>
          <a:xfrm>
            <a:off x="10091351" y="5395784"/>
            <a:ext cx="1354600" cy="207749"/>
          </a:xfrm>
          <a:prstGeom prst="rect">
            <a:avLst/>
          </a:prstGeom>
          <a:noFill/>
        </p:spPr>
        <p:txBody>
          <a:bodyPr wrap="square" rtlCol="0">
            <a:spAutoFit/>
          </a:bodyPr>
          <a:lstStyle/>
          <a:p>
            <a:pPr algn="r"/>
            <a:r>
              <a:rPr lang="en-US" sz="750" dirty="0" smtClean="0"/>
              <a:t>Source: </a:t>
            </a:r>
            <a:r>
              <a:rPr lang="en-US" sz="750" dirty="0" smtClean="0">
                <a:hlinkClick r:id="rId13"/>
              </a:rPr>
              <a:t>The Data School</a:t>
            </a:r>
            <a:endParaRPr lang="en-US" sz="750" dirty="0"/>
          </a:p>
        </p:txBody>
      </p:sp>
      <mc:AlternateContent xmlns:mc="http://schemas.openxmlformats.org/markup-compatibility/2006" xmlns:a14="http://schemas.microsoft.com/office/drawing/2010/main">
        <mc:Choice Requires="a14">
          <p:sp>
            <p:nvSpPr>
              <p:cNvPr id="29" name="TextBox 28"/>
              <p:cNvSpPr txBox="1"/>
              <p:nvPr/>
            </p:nvSpPr>
            <p:spPr>
              <a:xfrm>
                <a:off x="2933038" y="5752345"/>
                <a:ext cx="24827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nb-NO" sz="1600" i="1" smtClean="0">
                              <a:latin typeface="Cambria Math" panose="02040503050406030204" pitchFamily="18" charset="0"/>
                            </a:rPr>
                          </m:ctrlPr>
                        </m:sSubPr>
                        <m:e>
                          <m:r>
                            <a:rPr lang="nb-NO" sz="1600" b="0" i="1" smtClean="0">
                              <a:latin typeface="Cambria Math" panose="02040503050406030204" pitchFamily="18" charset="0"/>
                            </a:rPr>
                            <m:t>𝑋</m:t>
                          </m:r>
                        </m:e>
                        <m:sub>
                          <m:r>
                            <a:rPr lang="nb-NO" sz="1600" b="0" i="1" smtClean="0">
                              <a:latin typeface="Cambria Math" panose="02040503050406030204" pitchFamily="18" charset="0"/>
                            </a:rPr>
                            <m:t>𝑖</m:t>
                          </m:r>
                        </m:sub>
                      </m:sSub>
                    </m:oMath>
                  </m:oMathPara>
                </a14:m>
                <a:endParaRPr lang="nb-NO" dirty="0"/>
              </a:p>
            </p:txBody>
          </p:sp>
        </mc:Choice>
        <mc:Fallback xmlns="">
          <p:sp>
            <p:nvSpPr>
              <p:cNvPr id="29" name="TextBox 28"/>
              <p:cNvSpPr txBox="1">
                <a:spLocks noRot="1" noChangeAspect="1" noMove="1" noResize="1" noEditPoints="1" noAdjustHandles="1" noChangeArrowheads="1" noChangeShapeType="1" noTextEdit="1"/>
              </p:cNvSpPr>
              <p:nvPr/>
            </p:nvSpPr>
            <p:spPr>
              <a:xfrm>
                <a:off x="2933038" y="5752345"/>
                <a:ext cx="248276" cy="338554"/>
              </a:xfrm>
              <a:prstGeom prst="rect">
                <a:avLst/>
              </a:prstGeom>
              <a:blipFill>
                <a:blip r:embed="rId14"/>
                <a:stretch>
                  <a:fillRect r="-26829"/>
                </a:stretch>
              </a:blipFill>
            </p:spPr>
            <p:txBody>
              <a:bodyPr/>
              <a:lstStyle/>
              <a:p>
                <a:r>
                  <a:rPr lang="nb-NO">
                    <a:noFill/>
                  </a:rPr>
                  <a:t> </a:t>
                </a:r>
              </a:p>
            </p:txBody>
          </p:sp>
        </mc:Fallback>
      </mc:AlternateContent>
    </p:spTree>
    <p:extLst>
      <p:ext uri="{BB962C8B-B14F-4D97-AF65-F5344CB8AC3E}">
        <p14:creationId xmlns:p14="http://schemas.microsoft.com/office/powerpoint/2010/main" val="318164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33" grpId="0" uiExpand="1" build="p"/>
      <p:bldP spid="5" grpId="0" animBg="1"/>
      <p:bldP spid="24" grpId="0" animBg="1"/>
      <p:bldP spid="25"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30"/>
          </p:nvPr>
        </p:nvSpPr>
        <p:spPr>
          <a:xfrm>
            <a:off x="380169" y="777240"/>
            <a:ext cx="11431663" cy="5281361"/>
          </a:xfrm>
        </p:spPr>
        <p:txBody>
          <a:bodyPr anchor="ctr"/>
          <a:lstStyle/>
          <a:p>
            <a:r>
              <a:rPr lang="en-US" dirty="0"/>
              <a:t>First step is to ensure that random assignment (and the LLN) has made treatment and control groups similar: </a:t>
            </a:r>
            <a:r>
              <a:rPr lang="en-US" dirty="0">
                <a:solidFill>
                  <a:srgbClr val="FF0000"/>
                </a:solidFill>
              </a:rPr>
              <a:t>checking for </a:t>
            </a:r>
            <a:r>
              <a:rPr lang="en-US" dirty="0" smtClean="0">
                <a:solidFill>
                  <a:srgbClr val="FF0000"/>
                </a:solidFill>
              </a:rPr>
              <a:t>balance</a:t>
            </a:r>
          </a:p>
          <a:p>
            <a:pPr lvl="1">
              <a:buFont typeface="Wingdings" panose="05000000000000000000" pitchFamily="2" charset="2"/>
              <a:buChar char="ü"/>
            </a:pPr>
            <a:r>
              <a:rPr lang="en-US" dirty="0" smtClean="0"/>
              <a:t>Characteristics of the groups (basic control group design)</a:t>
            </a:r>
          </a:p>
          <a:p>
            <a:pPr lvl="1">
              <a:buFont typeface="Wingdings" panose="05000000000000000000" pitchFamily="2" charset="2"/>
              <a:buChar char="ü"/>
            </a:pPr>
            <a:r>
              <a:rPr lang="en-US" dirty="0" smtClean="0"/>
              <a:t>Pre-treatment outcomes (pretest-posttest control group design)</a:t>
            </a:r>
            <a:endParaRPr lang="en-US" dirty="0"/>
          </a:p>
        </p:txBody>
      </p:sp>
      <p:sp>
        <p:nvSpPr>
          <p:cNvPr id="6" name="Slide Number Placeholder 5"/>
          <p:cNvSpPr>
            <a:spLocks noGrp="1"/>
          </p:cNvSpPr>
          <p:nvPr>
            <p:ph type="sldNum" sz="quarter" idx="33"/>
          </p:nvPr>
        </p:nvSpPr>
        <p:spPr/>
        <p:txBody>
          <a:bodyPr/>
          <a:lstStyle/>
          <a:p>
            <a:r>
              <a:rPr lang="en-US" smtClean="0"/>
              <a:t>Page </a:t>
            </a:r>
            <a:fld id="{5251F420-7306-4E7C-A79E-F31A38F7D392}" type="slidenum">
              <a:rPr lang="en-US" smtClean="0"/>
              <a:pPr/>
              <a:t>17</a:t>
            </a:fld>
            <a:endParaRPr lang="en-US" dirty="0"/>
          </a:p>
        </p:txBody>
      </p:sp>
    </p:spTree>
    <p:extLst>
      <p:ext uri="{BB962C8B-B14F-4D97-AF65-F5344CB8AC3E}">
        <p14:creationId xmlns:p14="http://schemas.microsoft.com/office/powerpoint/2010/main" val="16095453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nb-NO" dirty="0" err="1" smtClean="0"/>
              <a:t>Randomized</a:t>
            </a:r>
            <a:r>
              <a:rPr lang="nb-NO" dirty="0" smtClean="0"/>
              <a:t> Control Trials</a:t>
            </a:r>
            <a:endParaRPr lang="nb-NO" dirty="0"/>
          </a:p>
        </p:txBody>
      </p:sp>
      <p:sp>
        <p:nvSpPr>
          <p:cNvPr id="14" name="Subtitle 13"/>
          <p:cNvSpPr>
            <a:spLocks noGrp="1"/>
          </p:cNvSpPr>
          <p:nvPr>
            <p:ph type="subTitle" idx="13"/>
          </p:nvPr>
        </p:nvSpPr>
        <p:spPr/>
        <p:txBody>
          <a:bodyPr/>
          <a:lstStyle/>
          <a:p>
            <a:r>
              <a:rPr lang="en-US" b="1" dirty="0" smtClean="0"/>
              <a:t>Table 1.1 (Non-Random assignment) </a:t>
            </a:r>
            <a:r>
              <a:rPr lang="en-US" dirty="0" smtClean="0"/>
              <a:t>Husbands’ Characteristics</a:t>
            </a:r>
            <a:r>
              <a:rPr lang="en-US" b="1" dirty="0" smtClean="0"/>
              <a:t> </a:t>
            </a:r>
            <a:r>
              <a:rPr lang="en-US" sz="1600" dirty="0" smtClean="0"/>
              <a:t>(Angrist &amp; </a:t>
            </a:r>
            <a:r>
              <a:rPr lang="en-US" sz="1600" dirty="0" err="1" smtClean="0"/>
              <a:t>Pischke</a:t>
            </a:r>
            <a:r>
              <a:rPr lang="en-US" sz="1600" dirty="0" smtClean="0"/>
              <a:t>, 2015, p.5)</a:t>
            </a:r>
            <a:endParaRPr lang="en-US" dirty="0"/>
          </a:p>
        </p:txBody>
      </p:sp>
      <p:graphicFrame>
        <p:nvGraphicFramePr>
          <p:cNvPr id="16" name="Content Placeholder 15"/>
          <p:cNvGraphicFramePr>
            <a:graphicFrameLocks noGrp="1"/>
          </p:cNvGraphicFramePr>
          <p:nvPr>
            <p:ph sz="half" idx="29"/>
            <p:extLst>
              <p:ext uri="{D42A27DB-BD31-4B8C-83A1-F6EECF244321}">
                <p14:modId xmlns:p14="http://schemas.microsoft.com/office/powerpoint/2010/main" val="2078171037"/>
              </p:ext>
            </p:extLst>
          </p:nvPr>
        </p:nvGraphicFramePr>
        <p:xfrm>
          <a:off x="379413" y="1703387"/>
          <a:ext cx="5470524" cy="4179648"/>
        </p:xfrm>
        <a:graphic>
          <a:graphicData uri="http://schemas.openxmlformats.org/drawingml/2006/table">
            <a:tbl>
              <a:tblPr firstRow="1" bandRow="1">
                <a:tableStyleId>{F5AB1C69-6EDB-4FF4-983F-18BD219EF322}</a:tableStyleId>
              </a:tblPr>
              <a:tblGrid>
                <a:gridCol w="1367631">
                  <a:extLst>
                    <a:ext uri="{9D8B030D-6E8A-4147-A177-3AD203B41FA5}">
                      <a16:colId xmlns:a16="http://schemas.microsoft.com/office/drawing/2014/main" val="2653971169"/>
                    </a:ext>
                  </a:extLst>
                </a:gridCol>
                <a:gridCol w="1367631">
                  <a:extLst>
                    <a:ext uri="{9D8B030D-6E8A-4147-A177-3AD203B41FA5}">
                      <a16:colId xmlns:a16="http://schemas.microsoft.com/office/drawing/2014/main" val="4228117772"/>
                    </a:ext>
                  </a:extLst>
                </a:gridCol>
                <a:gridCol w="1367631">
                  <a:extLst>
                    <a:ext uri="{9D8B030D-6E8A-4147-A177-3AD203B41FA5}">
                      <a16:colId xmlns:a16="http://schemas.microsoft.com/office/drawing/2014/main" val="157230347"/>
                    </a:ext>
                  </a:extLst>
                </a:gridCol>
                <a:gridCol w="1367631">
                  <a:extLst>
                    <a:ext uri="{9D8B030D-6E8A-4147-A177-3AD203B41FA5}">
                      <a16:colId xmlns:a16="http://schemas.microsoft.com/office/drawing/2014/main" val="853284507"/>
                    </a:ext>
                  </a:extLst>
                </a:gridCol>
              </a:tblGrid>
              <a:tr h="322904">
                <a:tc>
                  <a:txBody>
                    <a:bodyPr/>
                    <a:lstStyle/>
                    <a:p>
                      <a:r>
                        <a:rPr lang="en-US" sz="1200" noProof="0" dirty="0" smtClean="0"/>
                        <a:t>Characteristics</a:t>
                      </a:r>
                      <a:endParaRPr lang="en-US" sz="1200" noProof="0" dirty="0"/>
                    </a:p>
                  </a:txBody>
                  <a:tcPr/>
                </a:tc>
                <a:tc>
                  <a:txBody>
                    <a:bodyPr/>
                    <a:lstStyle/>
                    <a:p>
                      <a:r>
                        <a:rPr lang="en-US" sz="1200" noProof="0" dirty="0" smtClean="0"/>
                        <a:t>Some HI</a:t>
                      </a:r>
                      <a:endParaRPr lang="en-US" sz="1200" noProof="0" dirty="0"/>
                    </a:p>
                  </a:txBody>
                  <a:tcPr/>
                </a:tc>
                <a:tc>
                  <a:txBody>
                    <a:bodyPr/>
                    <a:lstStyle/>
                    <a:p>
                      <a:r>
                        <a:rPr lang="en-US" sz="1200" noProof="0" dirty="0" smtClean="0"/>
                        <a:t>NO HI</a:t>
                      </a:r>
                      <a:endParaRPr lang="en-US" sz="1200" noProof="0" dirty="0"/>
                    </a:p>
                  </a:txBody>
                  <a:tcPr/>
                </a:tc>
                <a:tc>
                  <a:txBody>
                    <a:bodyPr/>
                    <a:lstStyle/>
                    <a:p>
                      <a:r>
                        <a:rPr lang="en-US" sz="1200" noProof="0" dirty="0" smtClean="0"/>
                        <a:t>Difference</a:t>
                      </a:r>
                      <a:endParaRPr lang="en-US" sz="1200" noProof="0" dirty="0"/>
                    </a:p>
                  </a:txBody>
                  <a:tcPr/>
                </a:tc>
                <a:extLst>
                  <a:ext uri="{0D108BD9-81ED-4DB2-BD59-A6C34878D82A}">
                    <a16:rowId xmlns:a16="http://schemas.microsoft.com/office/drawing/2014/main" val="881377624"/>
                  </a:ext>
                </a:extLst>
              </a:tr>
              <a:tr h="322904">
                <a:tc>
                  <a:txBody>
                    <a:bodyPr/>
                    <a:lstStyle/>
                    <a:p>
                      <a:r>
                        <a:rPr lang="en-US" sz="1400" noProof="0" dirty="0" smtClean="0"/>
                        <a:t>Nonwhite</a:t>
                      </a:r>
                      <a:endParaRPr lang="en-US" sz="1400" noProof="0" dirty="0"/>
                    </a:p>
                  </a:txBody>
                  <a:tcPr/>
                </a:tc>
                <a:tc>
                  <a:txBody>
                    <a:bodyPr/>
                    <a:lstStyle/>
                    <a:p>
                      <a:pPr algn="ctr"/>
                      <a:r>
                        <a:rPr lang="en-US" sz="1400" noProof="0" dirty="0" smtClean="0"/>
                        <a:t>.16</a:t>
                      </a:r>
                      <a:endParaRPr lang="en-US" sz="1400" noProof="0" dirty="0"/>
                    </a:p>
                  </a:txBody>
                  <a:tcPr/>
                </a:tc>
                <a:tc>
                  <a:txBody>
                    <a:bodyPr/>
                    <a:lstStyle/>
                    <a:p>
                      <a:pPr algn="ctr"/>
                      <a:r>
                        <a:rPr lang="en-US" sz="1400" noProof="0" dirty="0" smtClean="0"/>
                        <a:t>.17</a:t>
                      </a:r>
                      <a:endParaRPr lang="en-US" sz="1400" noProof="0" dirty="0"/>
                    </a:p>
                  </a:txBody>
                  <a:tcPr/>
                </a:tc>
                <a:tc>
                  <a:txBody>
                    <a:bodyPr/>
                    <a:lstStyle/>
                    <a:p>
                      <a:pPr algn="ctr"/>
                      <a:r>
                        <a:rPr lang="en-US" sz="1400" noProof="0" dirty="0" smtClean="0"/>
                        <a:t>-.01</a:t>
                      </a:r>
                      <a:endParaRPr lang="en-US" sz="1400" noProof="0" dirty="0"/>
                    </a:p>
                  </a:txBody>
                  <a:tcPr/>
                </a:tc>
                <a:extLst>
                  <a:ext uri="{0D108BD9-81ED-4DB2-BD59-A6C34878D82A}">
                    <a16:rowId xmlns:a16="http://schemas.microsoft.com/office/drawing/2014/main" val="611156138"/>
                  </a:ext>
                </a:extLst>
              </a:tr>
              <a:tr h="322904">
                <a:tc>
                  <a:txBody>
                    <a:bodyPr/>
                    <a:lstStyle/>
                    <a:p>
                      <a:endParaRPr lang="en-US" sz="1400" noProof="0" dirty="0"/>
                    </a:p>
                  </a:txBody>
                  <a:tcPr/>
                </a:tc>
                <a:tc>
                  <a:txBody>
                    <a:bodyPr/>
                    <a:lstStyle/>
                    <a:p>
                      <a:pPr algn="ctr"/>
                      <a:endParaRPr lang="en-US" sz="1400" noProof="0" dirty="0"/>
                    </a:p>
                  </a:txBody>
                  <a:tcPr/>
                </a:tc>
                <a:tc>
                  <a:txBody>
                    <a:bodyPr/>
                    <a:lstStyle/>
                    <a:p>
                      <a:pPr algn="ctr"/>
                      <a:endParaRPr lang="en-US" sz="1400" noProof="0" dirty="0"/>
                    </a:p>
                  </a:txBody>
                  <a:tcPr/>
                </a:tc>
                <a:tc>
                  <a:txBody>
                    <a:bodyPr/>
                    <a:lstStyle/>
                    <a:p>
                      <a:pPr algn="ctr"/>
                      <a:r>
                        <a:rPr lang="en-US" sz="1400" noProof="0" dirty="0" smtClean="0"/>
                        <a:t>(.01)</a:t>
                      </a:r>
                      <a:endParaRPr lang="en-US" sz="1400" noProof="0" dirty="0"/>
                    </a:p>
                  </a:txBody>
                  <a:tcPr/>
                </a:tc>
                <a:extLst>
                  <a:ext uri="{0D108BD9-81ED-4DB2-BD59-A6C34878D82A}">
                    <a16:rowId xmlns:a16="http://schemas.microsoft.com/office/drawing/2014/main" val="3885396403"/>
                  </a:ext>
                </a:extLst>
              </a:tr>
              <a:tr h="322904">
                <a:tc>
                  <a:txBody>
                    <a:bodyPr/>
                    <a:lstStyle/>
                    <a:p>
                      <a:r>
                        <a:rPr lang="en-US" sz="1400" noProof="0" dirty="0" smtClean="0"/>
                        <a:t>Age</a:t>
                      </a:r>
                      <a:endParaRPr lang="en-US" sz="1400" noProof="0" dirty="0"/>
                    </a:p>
                  </a:txBody>
                  <a:tcPr/>
                </a:tc>
                <a:tc>
                  <a:txBody>
                    <a:bodyPr/>
                    <a:lstStyle/>
                    <a:p>
                      <a:pPr algn="ctr"/>
                      <a:r>
                        <a:rPr lang="en-US" sz="1400" noProof="0" dirty="0" smtClean="0"/>
                        <a:t>43.98</a:t>
                      </a:r>
                      <a:endParaRPr lang="en-US" sz="1400" noProof="0" dirty="0"/>
                    </a:p>
                  </a:txBody>
                  <a:tcPr/>
                </a:tc>
                <a:tc>
                  <a:txBody>
                    <a:bodyPr/>
                    <a:lstStyle/>
                    <a:p>
                      <a:pPr algn="ctr"/>
                      <a:r>
                        <a:rPr lang="en-US" sz="1400" noProof="0" dirty="0" smtClean="0"/>
                        <a:t>41.26</a:t>
                      </a:r>
                      <a:endParaRPr lang="en-US" sz="1400" noProof="0" dirty="0"/>
                    </a:p>
                  </a:txBody>
                  <a:tcPr/>
                </a:tc>
                <a:tc>
                  <a:txBody>
                    <a:bodyPr/>
                    <a:lstStyle/>
                    <a:p>
                      <a:pPr algn="ctr"/>
                      <a:r>
                        <a:rPr lang="en-US" sz="1400" noProof="0" dirty="0" smtClean="0"/>
                        <a:t>2.71</a:t>
                      </a:r>
                      <a:endParaRPr lang="en-US" sz="1400" noProof="0" dirty="0"/>
                    </a:p>
                  </a:txBody>
                  <a:tcPr/>
                </a:tc>
                <a:extLst>
                  <a:ext uri="{0D108BD9-81ED-4DB2-BD59-A6C34878D82A}">
                    <a16:rowId xmlns:a16="http://schemas.microsoft.com/office/drawing/2014/main" val="3301045602"/>
                  </a:ext>
                </a:extLst>
              </a:tr>
              <a:tr h="322904">
                <a:tc>
                  <a:txBody>
                    <a:bodyPr/>
                    <a:lstStyle/>
                    <a:p>
                      <a:endParaRPr lang="en-US" sz="1400" noProof="0" dirty="0"/>
                    </a:p>
                  </a:txBody>
                  <a:tcPr/>
                </a:tc>
                <a:tc>
                  <a:txBody>
                    <a:bodyPr/>
                    <a:lstStyle/>
                    <a:p>
                      <a:pPr algn="ctr"/>
                      <a:endParaRPr lang="en-US" sz="1400" noProof="0" dirty="0"/>
                    </a:p>
                  </a:txBody>
                  <a:tcPr/>
                </a:tc>
                <a:tc>
                  <a:txBody>
                    <a:bodyPr/>
                    <a:lstStyle/>
                    <a:p>
                      <a:pPr algn="ctr"/>
                      <a:endParaRPr lang="en-US" sz="1400" noProof="0" dirty="0"/>
                    </a:p>
                  </a:txBody>
                  <a:tcPr/>
                </a:tc>
                <a:tc>
                  <a:txBody>
                    <a:bodyPr/>
                    <a:lstStyle/>
                    <a:p>
                      <a:pPr algn="ctr"/>
                      <a:r>
                        <a:rPr lang="en-US" sz="1400" noProof="0" dirty="0" smtClean="0"/>
                        <a:t>(.29)</a:t>
                      </a:r>
                      <a:endParaRPr lang="en-US" sz="1400" noProof="0" dirty="0"/>
                    </a:p>
                  </a:txBody>
                  <a:tcPr/>
                </a:tc>
                <a:extLst>
                  <a:ext uri="{0D108BD9-81ED-4DB2-BD59-A6C34878D82A}">
                    <a16:rowId xmlns:a16="http://schemas.microsoft.com/office/drawing/2014/main" val="4032357720"/>
                  </a:ext>
                </a:extLst>
              </a:tr>
              <a:tr h="322904">
                <a:tc>
                  <a:txBody>
                    <a:bodyPr/>
                    <a:lstStyle/>
                    <a:p>
                      <a:r>
                        <a:rPr lang="en-US" sz="1400" noProof="0" dirty="0" smtClean="0"/>
                        <a:t>Education</a:t>
                      </a:r>
                      <a:endParaRPr lang="en-US" sz="1400" noProof="0" dirty="0"/>
                    </a:p>
                  </a:txBody>
                  <a:tcPr/>
                </a:tc>
                <a:tc>
                  <a:txBody>
                    <a:bodyPr/>
                    <a:lstStyle/>
                    <a:p>
                      <a:pPr algn="ctr"/>
                      <a:r>
                        <a:rPr lang="en-US" sz="1400" noProof="0" dirty="0" smtClean="0"/>
                        <a:t>14.31</a:t>
                      </a:r>
                      <a:endParaRPr lang="en-US" sz="1400" noProof="0" dirty="0"/>
                    </a:p>
                  </a:txBody>
                  <a:tcPr/>
                </a:tc>
                <a:tc>
                  <a:txBody>
                    <a:bodyPr/>
                    <a:lstStyle/>
                    <a:p>
                      <a:pPr algn="ctr"/>
                      <a:r>
                        <a:rPr lang="en-US" sz="1400" noProof="0" dirty="0" smtClean="0"/>
                        <a:t>11.56</a:t>
                      </a:r>
                      <a:endParaRPr lang="en-US" sz="1400" noProof="0" dirty="0"/>
                    </a:p>
                  </a:txBody>
                  <a:tcPr/>
                </a:tc>
                <a:tc>
                  <a:txBody>
                    <a:bodyPr/>
                    <a:lstStyle/>
                    <a:p>
                      <a:pPr algn="ctr"/>
                      <a:r>
                        <a:rPr lang="en-US" sz="1400" noProof="0" dirty="0" smtClean="0"/>
                        <a:t>2.74</a:t>
                      </a:r>
                      <a:endParaRPr lang="en-US" sz="1400" noProof="0" dirty="0"/>
                    </a:p>
                  </a:txBody>
                  <a:tcPr/>
                </a:tc>
                <a:extLst>
                  <a:ext uri="{0D108BD9-81ED-4DB2-BD59-A6C34878D82A}">
                    <a16:rowId xmlns:a16="http://schemas.microsoft.com/office/drawing/2014/main" val="1080235691"/>
                  </a:ext>
                </a:extLst>
              </a:tr>
              <a:tr h="322904">
                <a:tc>
                  <a:txBody>
                    <a:bodyPr/>
                    <a:lstStyle/>
                    <a:p>
                      <a:endParaRPr lang="en-US" sz="1400" noProof="0" dirty="0"/>
                    </a:p>
                  </a:txBody>
                  <a:tcPr/>
                </a:tc>
                <a:tc>
                  <a:txBody>
                    <a:bodyPr/>
                    <a:lstStyle/>
                    <a:p>
                      <a:pPr algn="ctr"/>
                      <a:endParaRPr lang="en-US" sz="1400" noProof="0" dirty="0"/>
                    </a:p>
                  </a:txBody>
                  <a:tcPr/>
                </a:tc>
                <a:tc>
                  <a:txBody>
                    <a:bodyPr/>
                    <a:lstStyle/>
                    <a:p>
                      <a:pPr algn="ctr"/>
                      <a:endParaRPr lang="en-US" sz="1400" noProof="0" dirty="0"/>
                    </a:p>
                  </a:txBody>
                  <a:tcPr/>
                </a:tc>
                <a:tc>
                  <a:txBody>
                    <a:bodyPr/>
                    <a:lstStyle/>
                    <a:p>
                      <a:pPr algn="ctr"/>
                      <a:r>
                        <a:rPr lang="en-US" sz="1400" noProof="0" dirty="0" smtClean="0"/>
                        <a:t>(.10)</a:t>
                      </a:r>
                      <a:endParaRPr lang="en-US" sz="1400" noProof="0" dirty="0"/>
                    </a:p>
                  </a:txBody>
                  <a:tcPr/>
                </a:tc>
                <a:extLst>
                  <a:ext uri="{0D108BD9-81ED-4DB2-BD59-A6C34878D82A}">
                    <a16:rowId xmlns:a16="http://schemas.microsoft.com/office/drawing/2014/main" val="2661575884"/>
                  </a:ext>
                </a:extLst>
              </a:tr>
              <a:tr h="322904">
                <a:tc>
                  <a:txBody>
                    <a:bodyPr/>
                    <a:lstStyle/>
                    <a:p>
                      <a:r>
                        <a:rPr lang="en-US" sz="1400" noProof="0" dirty="0" smtClean="0"/>
                        <a:t>Family</a:t>
                      </a:r>
                      <a:r>
                        <a:rPr lang="en-US" sz="1400" baseline="0" noProof="0" dirty="0" smtClean="0"/>
                        <a:t> size</a:t>
                      </a:r>
                      <a:endParaRPr lang="en-US" sz="1400" noProof="0" dirty="0"/>
                    </a:p>
                  </a:txBody>
                  <a:tcPr/>
                </a:tc>
                <a:tc>
                  <a:txBody>
                    <a:bodyPr/>
                    <a:lstStyle/>
                    <a:p>
                      <a:pPr algn="ctr"/>
                      <a:r>
                        <a:rPr lang="en-US" sz="1400" noProof="0" dirty="0" smtClean="0"/>
                        <a:t>3.50</a:t>
                      </a:r>
                      <a:endParaRPr lang="en-US" sz="1400" noProof="0" dirty="0"/>
                    </a:p>
                  </a:txBody>
                  <a:tcPr/>
                </a:tc>
                <a:tc>
                  <a:txBody>
                    <a:bodyPr/>
                    <a:lstStyle/>
                    <a:p>
                      <a:pPr algn="ctr"/>
                      <a:r>
                        <a:rPr lang="en-US" sz="1400" noProof="0" dirty="0" smtClean="0"/>
                        <a:t>3.98</a:t>
                      </a:r>
                      <a:endParaRPr lang="en-US" sz="1400" noProof="0" dirty="0"/>
                    </a:p>
                  </a:txBody>
                  <a:tcPr/>
                </a:tc>
                <a:tc>
                  <a:txBody>
                    <a:bodyPr/>
                    <a:lstStyle/>
                    <a:p>
                      <a:pPr algn="ctr"/>
                      <a:r>
                        <a:rPr lang="en-US" sz="1400" noProof="0" dirty="0" smtClean="0"/>
                        <a:t>-.47</a:t>
                      </a:r>
                      <a:endParaRPr lang="en-US" sz="1400" noProof="0" dirty="0"/>
                    </a:p>
                  </a:txBody>
                  <a:tcPr/>
                </a:tc>
                <a:extLst>
                  <a:ext uri="{0D108BD9-81ED-4DB2-BD59-A6C34878D82A}">
                    <a16:rowId xmlns:a16="http://schemas.microsoft.com/office/drawing/2014/main" val="1842582295"/>
                  </a:ext>
                </a:extLst>
              </a:tr>
              <a:tr h="322904">
                <a:tc>
                  <a:txBody>
                    <a:bodyPr/>
                    <a:lstStyle/>
                    <a:p>
                      <a:endParaRPr lang="en-US" sz="1400" noProof="0" dirty="0"/>
                    </a:p>
                  </a:txBody>
                  <a:tcPr/>
                </a:tc>
                <a:tc>
                  <a:txBody>
                    <a:bodyPr/>
                    <a:lstStyle/>
                    <a:p>
                      <a:pPr algn="ctr"/>
                      <a:endParaRPr lang="en-US" sz="1400" noProof="0" dirty="0"/>
                    </a:p>
                  </a:txBody>
                  <a:tcPr/>
                </a:tc>
                <a:tc>
                  <a:txBody>
                    <a:bodyPr/>
                    <a:lstStyle/>
                    <a:p>
                      <a:pPr algn="ctr"/>
                      <a:endParaRPr lang="en-US" sz="1400" noProof="0" dirty="0"/>
                    </a:p>
                  </a:txBody>
                  <a:tcPr/>
                </a:tc>
                <a:tc>
                  <a:txBody>
                    <a:bodyPr/>
                    <a:lstStyle/>
                    <a:p>
                      <a:pPr algn="ctr"/>
                      <a:r>
                        <a:rPr lang="en-US" sz="1400" noProof="0" dirty="0" smtClean="0"/>
                        <a:t>(.05)</a:t>
                      </a:r>
                      <a:endParaRPr lang="en-US" sz="1400" noProof="0" dirty="0"/>
                    </a:p>
                  </a:txBody>
                  <a:tcPr/>
                </a:tc>
                <a:extLst>
                  <a:ext uri="{0D108BD9-81ED-4DB2-BD59-A6C34878D82A}">
                    <a16:rowId xmlns:a16="http://schemas.microsoft.com/office/drawing/2014/main" val="81039055"/>
                  </a:ext>
                </a:extLst>
              </a:tr>
              <a:tr h="322904">
                <a:tc>
                  <a:txBody>
                    <a:bodyPr/>
                    <a:lstStyle/>
                    <a:p>
                      <a:r>
                        <a:rPr lang="en-US" sz="1400" noProof="0" dirty="0" smtClean="0"/>
                        <a:t>Employed</a:t>
                      </a:r>
                      <a:endParaRPr lang="en-US" sz="1400" noProof="0" dirty="0"/>
                    </a:p>
                  </a:txBody>
                  <a:tcPr/>
                </a:tc>
                <a:tc>
                  <a:txBody>
                    <a:bodyPr/>
                    <a:lstStyle/>
                    <a:p>
                      <a:pPr algn="ctr"/>
                      <a:r>
                        <a:rPr lang="en-US" sz="1400" noProof="0" dirty="0" smtClean="0"/>
                        <a:t>.92</a:t>
                      </a:r>
                      <a:endParaRPr lang="en-US" sz="1400" noProof="0" dirty="0"/>
                    </a:p>
                  </a:txBody>
                  <a:tcPr/>
                </a:tc>
                <a:tc>
                  <a:txBody>
                    <a:bodyPr/>
                    <a:lstStyle/>
                    <a:p>
                      <a:pPr algn="ctr"/>
                      <a:r>
                        <a:rPr lang="en-US" sz="1400" noProof="0" dirty="0" smtClean="0"/>
                        <a:t>.85</a:t>
                      </a:r>
                      <a:endParaRPr lang="en-US" sz="1400" noProof="0" dirty="0"/>
                    </a:p>
                  </a:txBody>
                  <a:tcPr/>
                </a:tc>
                <a:tc>
                  <a:txBody>
                    <a:bodyPr/>
                    <a:lstStyle/>
                    <a:p>
                      <a:pPr algn="ctr"/>
                      <a:r>
                        <a:rPr lang="en-US" sz="1400" noProof="0" dirty="0" smtClean="0"/>
                        <a:t>.07</a:t>
                      </a:r>
                      <a:endParaRPr lang="en-US" sz="1400" noProof="0" dirty="0"/>
                    </a:p>
                  </a:txBody>
                  <a:tcPr/>
                </a:tc>
                <a:extLst>
                  <a:ext uri="{0D108BD9-81ED-4DB2-BD59-A6C34878D82A}">
                    <a16:rowId xmlns:a16="http://schemas.microsoft.com/office/drawing/2014/main" val="3666984090"/>
                  </a:ext>
                </a:extLst>
              </a:tr>
              <a:tr h="322904">
                <a:tc>
                  <a:txBody>
                    <a:bodyPr/>
                    <a:lstStyle/>
                    <a:p>
                      <a:endParaRPr lang="en-US" sz="1400" noProof="0" dirty="0"/>
                    </a:p>
                  </a:txBody>
                  <a:tcPr/>
                </a:tc>
                <a:tc>
                  <a:txBody>
                    <a:bodyPr/>
                    <a:lstStyle/>
                    <a:p>
                      <a:pPr algn="ctr"/>
                      <a:endParaRPr lang="en-US" sz="1400" noProof="0" dirty="0"/>
                    </a:p>
                  </a:txBody>
                  <a:tcPr/>
                </a:tc>
                <a:tc>
                  <a:txBody>
                    <a:bodyPr/>
                    <a:lstStyle/>
                    <a:p>
                      <a:pPr algn="ctr"/>
                      <a:endParaRPr lang="en-US" sz="1400" noProof="0" dirty="0"/>
                    </a:p>
                  </a:txBody>
                  <a:tcPr/>
                </a:tc>
                <a:tc>
                  <a:txBody>
                    <a:bodyPr/>
                    <a:lstStyle/>
                    <a:p>
                      <a:pPr algn="ctr"/>
                      <a:r>
                        <a:rPr lang="en-US" sz="1400" noProof="0" dirty="0" smtClean="0"/>
                        <a:t>(.01)</a:t>
                      </a:r>
                      <a:endParaRPr lang="en-US" sz="1400" noProof="0" dirty="0"/>
                    </a:p>
                  </a:txBody>
                  <a:tcPr/>
                </a:tc>
                <a:extLst>
                  <a:ext uri="{0D108BD9-81ED-4DB2-BD59-A6C34878D82A}">
                    <a16:rowId xmlns:a16="http://schemas.microsoft.com/office/drawing/2014/main" val="1707927529"/>
                  </a:ext>
                </a:extLst>
              </a:tr>
              <a:tr h="322904">
                <a:tc>
                  <a:txBody>
                    <a:bodyPr/>
                    <a:lstStyle/>
                    <a:p>
                      <a:r>
                        <a:rPr lang="en-US" sz="1400" noProof="0" dirty="0" smtClean="0"/>
                        <a:t>Family Income</a:t>
                      </a:r>
                      <a:endParaRPr lang="en-US" sz="1400" noProof="0" dirty="0"/>
                    </a:p>
                  </a:txBody>
                  <a:tcPr/>
                </a:tc>
                <a:tc>
                  <a:txBody>
                    <a:bodyPr/>
                    <a:lstStyle/>
                    <a:p>
                      <a:pPr algn="ctr"/>
                      <a:r>
                        <a:rPr lang="en-US" sz="1400" noProof="0" dirty="0" smtClean="0"/>
                        <a:t>106,467</a:t>
                      </a:r>
                      <a:endParaRPr lang="en-US" sz="1400" noProof="0" dirty="0"/>
                    </a:p>
                  </a:txBody>
                  <a:tcPr/>
                </a:tc>
                <a:tc>
                  <a:txBody>
                    <a:bodyPr/>
                    <a:lstStyle/>
                    <a:p>
                      <a:pPr algn="ctr"/>
                      <a:r>
                        <a:rPr lang="en-US" sz="1400" noProof="0" dirty="0" smtClean="0"/>
                        <a:t>45,656</a:t>
                      </a:r>
                      <a:endParaRPr lang="en-US" sz="1400" noProof="0" dirty="0"/>
                    </a:p>
                  </a:txBody>
                  <a:tcPr/>
                </a:tc>
                <a:tc>
                  <a:txBody>
                    <a:bodyPr/>
                    <a:lstStyle/>
                    <a:p>
                      <a:pPr algn="ctr"/>
                      <a:r>
                        <a:rPr lang="en-US" sz="1400" noProof="0" dirty="0" smtClean="0"/>
                        <a:t>60,810</a:t>
                      </a:r>
                      <a:endParaRPr lang="en-US" sz="1400" noProof="0" dirty="0"/>
                    </a:p>
                  </a:txBody>
                  <a:tcPr/>
                </a:tc>
                <a:extLst>
                  <a:ext uri="{0D108BD9-81ED-4DB2-BD59-A6C34878D82A}">
                    <a16:rowId xmlns:a16="http://schemas.microsoft.com/office/drawing/2014/main" val="1491508898"/>
                  </a:ext>
                </a:extLst>
              </a:tr>
              <a:tr h="293760">
                <a:tc>
                  <a:txBody>
                    <a:bodyPr/>
                    <a:lstStyle/>
                    <a:p>
                      <a:endParaRPr lang="en-US" sz="1400" noProof="0" dirty="0"/>
                    </a:p>
                  </a:txBody>
                  <a:tcPr/>
                </a:tc>
                <a:tc>
                  <a:txBody>
                    <a:bodyPr/>
                    <a:lstStyle/>
                    <a:p>
                      <a:pPr algn="ctr"/>
                      <a:endParaRPr lang="en-US" sz="1400" noProof="0" dirty="0"/>
                    </a:p>
                  </a:txBody>
                  <a:tcPr/>
                </a:tc>
                <a:tc>
                  <a:txBody>
                    <a:bodyPr/>
                    <a:lstStyle/>
                    <a:p>
                      <a:pPr algn="ctr"/>
                      <a:endParaRPr lang="en-US" sz="1400" noProof="0" dirty="0"/>
                    </a:p>
                  </a:txBody>
                  <a:tcPr/>
                </a:tc>
                <a:tc>
                  <a:txBody>
                    <a:bodyPr/>
                    <a:lstStyle/>
                    <a:p>
                      <a:pPr algn="ctr"/>
                      <a:r>
                        <a:rPr lang="en-US" sz="1400" noProof="0" dirty="0" smtClean="0"/>
                        <a:t>(1,355)</a:t>
                      </a:r>
                      <a:endParaRPr lang="en-US" sz="1400" noProof="0" dirty="0"/>
                    </a:p>
                  </a:txBody>
                  <a:tcPr/>
                </a:tc>
                <a:extLst>
                  <a:ext uri="{0D108BD9-81ED-4DB2-BD59-A6C34878D82A}">
                    <a16:rowId xmlns:a16="http://schemas.microsoft.com/office/drawing/2014/main" val="80278005"/>
                  </a:ext>
                </a:extLst>
              </a:tr>
            </a:tbl>
          </a:graphicData>
        </a:graphic>
      </p:graphicFrame>
      <p:sp>
        <p:nvSpPr>
          <p:cNvPr id="18" name="Text Placeholder 17"/>
          <p:cNvSpPr>
            <a:spLocks noGrp="1"/>
          </p:cNvSpPr>
          <p:nvPr>
            <p:ph type="body" sz="quarter" idx="32"/>
          </p:nvPr>
        </p:nvSpPr>
        <p:spPr/>
        <p:txBody>
          <a:bodyPr/>
          <a:lstStyle/>
          <a:p>
            <a:r>
              <a:rPr lang="en-US" b="1" dirty="0" smtClean="0"/>
              <a:t>Table 1.3 (“Random” assignment) </a:t>
            </a:r>
            <a:r>
              <a:rPr lang="en-US" dirty="0" smtClean="0"/>
              <a:t>Selected Char. &amp; pre-treatment outcomes </a:t>
            </a:r>
            <a:r>
              <a:rPr lang="en-US" sz="1600" dirty="0" smtClean="0"/>
              <a:t>(</a:t>
            </a:r>
            <a:r>
              <a:rPr lang="en-US" sz="1600" dirty="0"/>
              <a:t>Angrist &amp; </a:t>
            </a:r>
            <a:r>
              <a:rPr lang="en-US" sz="1600" dirty="0" err="1"/>
              <a:t>Pischke</a:t>
            </a:r>
            <a:r>
              <a:rPr lang="en-US" sz="1600" dirty="0"/>
              <a:t>, 2015, </a:t>
            </a:r>
            <a:r>
              <a:rPr lang="en-US" sz="1600" dirty="0" smtClean="0"/>
              <a:t>p.20)</a:t>
            </a:r>
            <a:endParaRPr lang="en-US" dirty="0"/>
          </a:p>
          <a:p>
            <a:endParaRPr lang="nb-NO" b="1" dirty="0"/>
          </a:p>
        </p:txBody>
      </p:sp>
      <p:sp>
        <p:nvSpPr>
          <p:cNvPr id="8" name="Slide Number Placeholder 7"/>
          <p:cNvSpPr>
            <a:spLocks noGrp="1"/>
          </p:cNvSpPr>
          <p:nvPr>
            <p:ph type="sldNum" sz="quarter" idx="35"/>
          </p:nvPr>
        </p:nvSpPr>
        <p:spPr/>
        <p:txBody>
          <a:bodyPr/>
          <a:lstStyle/>
          <a:p>
            <a:r>
              <a:rPr lang="en-US" smtClean="0"/>
              <a:t>Page </a:t>
            </a:r>
            <a:fld id="{5251F420-7306-4E7C-A79E-F31A38F7D392}" type="slidenum">
              <a:rPr lang="en-US" smtClean="0"/>
              <a:pPr/>
              <a:t>18</a:t>
            </a:fld>
            <a:endParaRPr lang="en-US" dirty="0"/>
          </a:p>
        </p:txBody>
      </p:sp>
      <p:sp>
        <p:nvSpPr>
          <p:cNvPr id="19" name="Rectangle 18"/>
          <p:cNvSpPr/>
          <p:nvPr/>
        </p:nvSpPr>
        <p:spPr>
          <a:xfrm>
            <a:off x="4476750" y="2717992"/>
            <a:ext cx="1372507" cy="3165044"/>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aphicFrame>
        <p:nvGraphicFramePr>
          <p:cNvPr id="21" name="Content Placeholder 15"/>
          <p:cNvGraphicFramePr>
            <a:graphicFrameLocks noGrp="1"/>
          </p:cNvGraphicFramePr>
          <p:nvPr>
            <p:ph sz="half" idx="31"/>
            <p:extLst>
              <p:ext uri="{D42A27DB-BD31-4B8C-83A1-F6EECF244321}">
                <p14:modId xmlns:p14="http://schemas.microsoft.com/office/powerpoint/2010/main" val="840136489"/>
              </p:ext>
            </p:extLst>
          </p:nvPr>
        </p:nvGraphicFramePr>
        <p:xfrm>
          <a:off x="6342063" y="1703388"/>
          <a:ext cx="5470524" cy="1675195"/>
        </p:xfrm>
        <a:graphic>
          <a:graphicData uri="http://schemas.openxmlformats.org/drawingml/2006/table">
            <a:tbl>
              <a:tblPr firstRow="1" bandRow="1">
                <a:tableStyleId>{F5AB1C69-6EDB-4FF4-983F-18BD219EF322}</a:tableStyleId>
              </a:tblPr>
              <a:tblGrid>
                <a:gridCol w="1367631">
                  <a:extLst>
                    <a:ext uri="{9D8B030D-6E8A-4147-A177-3AD203B41FA5}">
                      <a16:colId xmlns:a16="http://schemas.microsoft.com/office/drawing/2014/main" val="2653971169"/>
                    </a:ext>
                  </a:extLst>
                </a:gridCol>
                <a:gridCol w="1367631">
                  <a:extLst>
                    <a:ext uri="{9D8B030D-6E8A-4147-A177-3AD203B41FA5}">
                      <a16:colId xmlns:a16="http://schemas.microsoft.com/office/drawing/2014/main" val="4228117772"/>
                    </a:ext>
                  </a:extLst>
                </a:gridCol>
                <a:gridCol w="1367631">
                  <a:extLst>
                    <a:ext uri="{9D8B030D-6E8A-4147-A177-3AD203B41FA5}">
                      <a16:colId xmlns:a16="http://schemas.microsoft.com/office/drawing/2014/main" val="157230347"/>
                    </a:ext>
                  </a:extLst>
                </a:gridCol>
                <a:gridCol w="1367631">
                  <a:extLst>
                    <a:ext uri="{9D8B030D-6E8A-4147-A177-3AD203B41FA5}">
                      <a16:colId xmlns:a16="http://schemas.microsoft.com/office/drawing/2014/main" val="853284507"/>
                    </a:ext>
                  </a:extLst>
                </a:gridCol>
              </a:tblGrid>
              <a:tr h="335039">
                <a:tc>
                  <a:txBody>
                    <a:bodyPr/>
                    <a:lstStyle/>
                    <a:p>
                      <a:r>
                        <a:rPr lang="en-US" sz="1200" noProof="0" dirty="0" smtClean="0"/>
                        <a:t>Characteristics</a:t>
                      </a:r>
                      <a:endParaRPr lang="en-US" sz="1400" noProof="0" dirty="0"/>
                    </a:p>
                  </a:txBody>
                  <a:tcPr/>
                </a:tc>
                <a:tc>
                  <a:txBody>
                    <a:bodyPr/>
                    <a:lstStyle/>
                    <a:p>
                      <a:r>
                        <a:rPr lang="en-US" sz="1200" noProof="0" dirty="0" smtClean="0"/>
                        <a:t>Catastrophic(1)</a:t>
                      </a:r>
                      <a:endParaRPr lang="en-US" sz="1200" noProof="0" dirty="0"/>
                    </a:p>
                  </a:txBody>
                  <a:tcPr/>
                </a:tc>
                <a:tc>
                  <a:txBody>
                    <a:bodyPr/>
                    <a:lstStyle/>
                    <a:p>
                      <a:r>
                        <a:rPr lang="en-US" sz="1200" noProof="0" dirty="0" smtClean="0"/>
                        <a:t>Deductible-(1)</a:t>
                      </a:r>
                      <a:endParaRPr lang="en-US" sz="1200" noProof="0" dirty="0"/>
                    </a:p>
                  </a:txBody>
                  <a:tcPr/>
                </a:tc>
                <a:tc>
                  <a:txBody>
                    <a:bodyPr/>
                    <a:lstStyle/>
                    <a:p>
                      <a:r>
                        <a:rPr lang="en-US" sz="1200" noProof="0" dirty="0" smtClean="0"/>
                        <a:t>Coinsurance-(1)</a:t>
                      </a:r>
                      <a:endParaRPr lang="en-US" sz="1200" noProof="0" dirty="0"/>
                    </a:p>
                  </a:txBody>
                  <a:tcPr/>
                </a:tc>
                <a:extLst>
                  <a:ext uri="{0D108BD9-81ED-4DB2-BD59-A6C34878D82A}">
                    <a16:rowId xmlns:a16="http://schemas.microsoft.com/office/drawing/2014/main" val="881377624"/>
                  </a:ext>
                </a:extLst>
              </a:tr>
              <a:tr h="335039">
                <a:tc>
                  <a:txBody>
                    <a:bodyPr/>
                    <a:lstStyle/>
                    <a:p>
                      <a:r>
                        <a:rPr lang="en-US" sz="1400" noProof="0" dirty="0" smtClean="0"/>
                        <a:t>Female</a:t>
                      </a:r>
                      <a:endParaRPr lang="en-US" sz="1400" noProof="0" dirty="0"/>
                    </a:p>
                  </a:txBody>
                  <a:tcPr/>
                </a:tc>
                <a:tc>
                  <a:txBody>
                    <a:bodyPr/>
                    <a:lstStyle/>
                    <a:p>
                      <a:pPr algn="ctr"/>
                      <a:r>
                        <a:rPr lang="nb-NO" sz="1400" dirty="0" smtClean="0"/>
                        <a:t>.560</a:t>
                      </a:r>
                      <a:endParaRPr lang="nb-NO" sz="1400" dirty="0"/>
                    </a:p>
                  </a:txBody>
                  <a:tcPr/>
                </a:tc>
                <a:tc>
                  <a:txBody>
                    <a:bodyPr/>
                    <a:lstStyle/>
                    <a:p>
                      <a:pPr algn="ctr"/>
                      <a:r>
                        <a:rPr lang="nb-NO" sz="1400" dirty="0" smtClean="0"/>
                        <a:t>-.023</a:t>
                      </a:r>
                      <a:endParaRPr lang="nb-NO" sz="1400" dirty="0"/>
                    </a:p>
                  </a:txBody>
                  <a:tcPr/>
                </a:tc>
                <a:tc>
                  <a:txBody>
                    <a:bodyPr/>
                    <a:lstStyle/>
                    <a:p>
                      <a:pPr algn="ctr"/>
                      <a:r>
                        <a:rPr lang="nb-NO" sz="1400" dirty="0" smtClean="0"/>
                        <a:t>-.025</a:t>
                      </a:r>
                      <a:endParaRPr lang="nb-NO" sz="1400" dirty="0"/>
                    </a:p>
                  </a:txBody>
                  <a:tcPr/>
                </a:tc>
                <a:extLst>
                  <a:ext uri="{0D108BD9-81ED-4DB2-BD59-A6C34878D82A}">
                    <a16:rowId xmlns:a16="http://schemas.microsoft.com/office/drawing/2014/main" val="611156138"/>
                  </a:ext>
                </a:extLst>
              </a:tr>
              <a:tr h="335039">
                <a:tc>
                  <a:txBody>
                    <a:bodyPr/>
                    <a:lstStyle/>
                    <a:p>
                      <a:endParaRPr lang="en-US" sz="1400" noProof="0" dirty="0"/>
                    </a:p>
                  </a:txBody>
                  <a:tcPr/>
                </a:tc>
                <a:tc>
                  <a:txBody>
                    <a:bodyPr/>
                    <a:lstStyle/>
                    <a:p>
                      <a:pPr algn="ctr"/>
                      <a:endParaRPr lang="nb-NO" sz="1400" dirty="0"/>
                    </a:p>
                  </a:txBody>
                  <a:tcPr/>
                </a:tc>
                <a:tc>
                  <a:txBody>
                    <a:bodyPr/>
                    <a:lstStyle/>
                    <a:p>
                      <a:pPr algn="ctr"/>
                      <a:r>
                        <a:rPr lang="nb-NO" sz="1400" dirty="0" smtClean="0"/>
                        <a:t>(.016)</a:t>
                      </a:r>
                      <a:endParaRPr lang="nb-NO" sz="1400" dirty="0"/>
                    </a:p>
                  </a:txBody>
                  <a:tcPr/>
                </a:tc>
                <a:tc>
                  <a:txBody>
                    <a:bodyPr/>
                    <a:lstStyle/>
                    <a:p>
                      <a:pPr algn="ctr"/>
                      <a:r>
                        <a:rPr lang="nb-NO" sz="1400" dirty="0" smtClean="0"/>
                        <a:t>(.015)</a:t>
                      </a:r>
                      <a:endParaRPr lang="nb-NO" sz="1400" dirty="0"/>
                    </a:p>
                  </a:txBody>
                  <a:tcPr/>
                </a:tc>
                <a:extLst>
                  <a:ext uri="{0D108BD9-81ED-4DB2-BD59-A6C34878D82A}">
                    <a16:rowId xmlns:a16="http://schemas.microsoft.com/office/drawing/2014/main" val="3885396403"/>
                  </a:ext>
                </a:extLst>
              </a:tr>
              <a:tr h="335039">
                <a:tc>
                  <a:txBody>
                    <a:bodyPr/>
                    <a:lstStyle/>
                    <a:p>
                      <a:r>
                        <a:rPr lang="en-US" sz="1400" noProof="0" dirty="0" smtClean="0"/>
                        <a:t>Nonwhite</a:t>
                      </a:r>
                      <a:endParaRPr lang="en-US" sz="1400" noProof="0" dirty="0"/>
                    </a:p>
                  </a:txBody>
                  <a:tcPr/>
                </a:tc>
                <a:tc>
                  <a:txBody>
                    <a:bodyPr/>
                    <a:lstStyle/>
                    <a:p>
                      <a:pPr algn="ctr"/>
                      <a:r>
                        <a:rPr lang="nb-NO" sz="1400" dirty="0" smtClean="0"/>
                        <a:t>.172</a:t>
                      </a:r>
                      <a:endParaRPr lang="nb-NO" sz="1400" dirty="0"/>
                    </a:p>
                  </a:txBody>
                  <a:tcPr/>
                </a:tc>
                <a:tc>
                  <a:txBody>
                    <a:bodyPr/>
                    <a:lstStyle/>
                    <a:p>
                      <a:pPr algn="ctr"/>
                      <a:r>
                        <a:rPr lang="nb-NO" sz="1400" dirty="0" smtClean="0"/>
                        <a:t>-.019</a:t>
                      </a:r>
                      <a:endParaRPr lang="nb-NO" sz="1400" dirty="0"/>
                    </a:p>
                  </a:txBody>
                  <a:tcPr/>
                </a:tc>
                <a:tc>
                  <a:txBody>
                    <a:bodyPr/>
                    <a:lstStyle/>
                    <a:p>
                      <a:pPr algn="ctr"/>
                      <a:r>
                        <a:rPr lang="nb-NO" sz="1400" dirty="0" smtClean="0"/>
                        <a:t>-.027</a:t>
                      </a:r>
                      <a:endParaRPr lang="nb-NO" sz="1400" dirty="0"/>
                    </a:p>
                  </a:txBody>
                  <a:tcPr/>
                </a:tc>
                <a:extLst>
                  <a:ext uri="{0D108BD9-81ED-4DB2-BD59-A6C34878D82A}">
                    <a16:rowId xmlns:a16="http://schemas.microsoft.com/office/drawing/2014/main" val="3301045602"/>
                  </a:ext>
                </a:extLst>
              </a:tr>
              <a:tr h="335039">
                <a:tc>
                  <a:txBody>
                    <a:bodyPr/>
                    <a:lstStyle/>
                    <a:p>
                      <a:endParaRPr lang="en-US" sz="1400" noProof="0" dirty="0"/>
                    </a:p>
                  </a:txBody>
                  <a:tcPr/>
                </a:tc>
                <a:tc>
                  <a:txBody>
                    <a:bodyPr/>
                    <a:lstStyle/>
                    <a:p>
                      <a:pPr algn="ctr"/>
                      <a:endParaRPr lang="nb-NO" sz="1400"/>
                    </a:p>
                  </a:txBody>
                  <a:tcPr/>
                </a:tc>
                <a:tc>
                  <a:txBody>
                    <a:bodyPr/>
                    <a:lstStyle/>
                    <a:p>
                      <a:pPr algn="ctr"/>
                      <a:r>
                        <a:rPr lang="nb-NO" sz="1400" dirty="0" smtClean="0"/>
                        <a:t>(.027)</a:t>
                      </a:r>
                      <a:endParaRPr lang="nb-NO" sz="1400" dirty="0"/>
                    </a:p>
                  </a:txBody>
                  <a:tcPr/>
                </a:tc>
                <a:tc>
                  <a:txBody>
                    <a:bodyPr/>
                    <a:lstStyle/>
                    <a:p>
                      <a:pPr algn="ctr"/>
                      <a:r>
                        <a:rPr lang="nb-NO" sz="1400" dirty="0" smtClean="0"/>
                        <a:t>(.025)</a:t>
                      </a:r>
                      <a:endParaRPr lang="nb-NO" sz="1400" dirty="0"/>
                    </a:p>
                  </a:txBody>
                  <a:tcPr/>
                </a:tc>
                <a:extLst>
                  <a:ext uri="{0D108BD9-81ED-4DB2-BD59-A6C34878D82A}">
                    <a16:rowId xmlns:a16="http://schemas.microsoft.com/office/drawing/2014/main" val="4032357720"/>
                  </a:ext>
                </a:extLst>
              </a:tr>
            </a:tbl>
          </a:graphicData>
        </a:graphic>
      </p:graphicFrame>
      <p:graphicFrame>
        <p:nvGraphicFramePr>
          <p:cNvPr id="22" name="Content Placeholder 15"/>
          <p:cNvGraphicFramePr>
            <a:graphicFrameLocks/>
          </p:cNvGraphicFramePr>
          <p:nvPr>
            <p:extLst>
              <p:ext uri="{D42A27DB-BD31-4B8C-83A1-F6EECF244321}">
                <p14:modId xmlns:p14="http://schemas.microsoft.com/office/powerpoint/2010/main" val="1146711801"/>
              </p:ext>
            </p:extLst>
          </p:nvPr>
        </p:nvGraphicFramePr>
        <p:xfrm>
          <a:off x="6342063" y="4260145"/>
          <a:ext cx="5470524" cy="1675195"/>
        </p:xfrm>
        <a:graphic>
          <a:graphicData uri="http://schemas.openxmlformats.org/drawingml/2006/table">
            <a:tbl>
              <a:tblPr firstRow="1" bandRow="1">
                <a:tableStyleId>{F5AB1C69-6EDB-4FF4-983F-18BD219EF322}</a:tableStyleId>
              </a:tblPr>
              <a:tblGrid>
                <a:gridCol w="1367631">
                  <a:extLst>
                    <a:ext uri="{9D8B030D-6E8A-4147-A177-3AD203B41FA5}">
                      <a16:colId xmlns:a16="http://schemas.microsoft.com/office/drawing/2014/main" val="2653971169"/>
                    </a:ext>
                  </a:extLst>
                </a:gridCol>
                <a:gridCol w="1367631">
                  <a:extLst>
                    <a:ext uri="{9D8B030D-6E8A-4147-A177-3AD203B41FA5}">
                      <a16:colId xmlns:a16="http://schemas.microsoft.com/office/drawing/2014/main" val="4228117772"/>
                    </a:ext>
                  </a:extLst>
                </a:gridCol>
                <a:gridCol w="1367631">
                  <a:extLst>
                    <a:ext uri="{9D8B030D-6E8A-4147-A177-3AD203B41FA5}">
                      <a16:colId xmlns:a16="http://schemas.microsoft.com/office/drawing/2014/main" val="157230347"/>
                    </a:ext>
                  </a:extLst>
                </a:gridCol>
                <a:gridCol w="1367631">
                  <a:extLst>
                    <a:ext uri="{9D8B030D-6E8A-4147-A177-3AD203B41FA5}">
                      <a16:colId xmlns:a16="http://schemas.microsoft.com/office/drawing/2014/main" val="853284507"/>
                    </a:ext>
                  </a:extLst>
                </a:gridCol>
              </a:tblGrid>
              <a:tr h="335039">
                <a:tc>
                  <a:txBody>
                    <a:bodyPr/>
                    <a:lstStyle/>
                    <a:p>
                      <a:r>
                        <a:rPr lang="en-US" sz="1200" noProof="0" dirty="0" smtClean="0"/>
                        <a:t>Pre-treatment</a:t>
                      </a:r>
                      <a:endParaRPr lang="en-US" sz="1400" noProof="0" dirty="0"/>
                    </a:p>
                  </a:txBody>
                  <a:tcPr/>
                </a:tc>
                <a:tc>
                  <a:txBody>
                    <a:bodyPr/>
                    <a:lstStyle/>
                    <a:p>
                      <a:r>
                        <a:rPr lang="en-US" sz="1200" noProof="0" dirty="0" smtClean="0"/>
                        <a:t>Catastrophic(1)</a:t>
                      </a:r>
                      <a:endParaRPr lang="en-US" sz="1200" noProof="0" dirty="0"/>
                    </a:p>
                  </a:txBody>
                  <a:tcPr/>
                </a:tc>
                <a:tc>
                  <a:txBody>
                    <a:bodyPr/>
                    <a:lstStyle/>
                    <a:p>
                      <a:r>
                        <a:rPr lang="en-US" sz="1200" noProof="0" dirty="0" smtClean="0"/>
                        <a:t>Deductible-(1)</a:t>
                      </a:r>
                      <a:endParaRPr lang="en-US" sz="1200" noProof="0" dirty="0"/>
                    </a:p>
                  </a:txBody>
                  <a:tcPr/>
                </a:tc>
                <a:tc>
                  <a:txBody>
                    <a:bodyPr/>
                    <a:lstStyle/>
                    <a:p>
                      <a:r>
                        <a:rPr lang="en-US" sz="1200" noProof="0" dirty="0" smtClean="0"/>
                        <a:t>Coinsurance-(1)</a:t>
                      </a:r>
                      <a:endParaRPr lang="en-US" sz="1200" noProof="0" dirty="0"/>
                    </a:p>
                  </a:txBody>
                  <a:tcPr/>
                </a:tc>
                <a:extLst>
                  <a:ext uri="{0D108BD9-81ED-4DB2-BD59-A6C34878D82A}">
                    <a16:rowId xmlns:a16="http://schemas.microsoft.com/office/drawing/2014/main" val="881377624"/>
                  </a:ext>
                </a:extLst>
              </a:tr>
              <a:tr h="335039">
                <a:tc>
                  <a:txBody>
                    <a:bodyPr/>
                    <a:lstStyle/>
                    <a:p>
                      <a:r>
                        <a:rPr lang="en-US" sz="1400" noProof="0" dirty="0" smtClean="0"/>
                        <a:t>Health</a:t>
                      </a:r>
                      <a:r>
                        <a:rPr lang="en-US" sz="1400" baseline="0" noProof="0" dirty="0" smtClean="0"/>
                        <a:t> Index</a:t>
                      </a:r>
                      <a:endParaRPr lang="en-US" sz="1400" noProof="0" dirty="0"/>
                    </a:p>
                  </a:txBody>
                  <a:tcPr/>
                </a:tc>
                <a:tc>
                  <a:txBody>
                    <a:bodyPr/>
                    <a:lstStyle/>
                    <a:p>
                      <a:pPr algn="ctr"/>
                      <a:r>
                        <a:rPr lang="nb-NO" sz="1400" dirty="0" smtClean="0"/>
                        <a:t>70.9</a:t>
                      </a:r>
                      <a:endParaRPr lang="nb-NO" sz="1400" dirty="0"/>
                    </a:p>
                  </a:txBody>
                  <a:tcPr/>
                </a:tc>
                <a:tc>
                  <a:txBody>
                    <a:bodyPr/>
                    <a:lstStyle/>
                    <a:p>
                      <a:pPr algn="ctr"/>
                      <a:r>
                        <a:rPr lang="nb-NO" sz="1400" dirty="0" smtClean="0"/>
                        <a:t>-1.44</a:t>
                      </a:r>
                      <a:endParaRPr lang="nb-NO" sz="1400" dirty="0"/>
                    </a:p>
                  </a:txBody>
                  <a:tcPr/>
                </a:tc>
                <a:tc>
                  <a:txBody>
                    <a:bodyPr/>
                    <a:lstStyle/>
                    <a:p>
                      <a:pPr algn="ctr"/>
                      <a:r>
                        <a:rPr lang="nb-NO" sz="1400" dirty="0" smtClean="0"/>
                        <a:t>.21</a:t>
                      </a:r>
                      <a:endParaRPr lang="nb-NO" sz="1400" dirty="0"/>
                    </a:p>
                  </a:txBody>
                  <a:tcPr/>
                </a:tc>
                <a:extLst>
                  <a:ext uri="{0D108BD9-81ED-4DB2-BD59-A6C34878D82A}">
                    <a16:rowId xmlns:a16="http://schemas.microsoft.com/office/drawing/2014/main" val="611156138"/>
                  </a:ext>
                </a:extLst>
              </a:tr>
              <a:tr h="335039">
                <a:tc>
                  <a:txBody>
                    <a:bodyPr/>
                    <a:lstStyle/>
                    <a:p>
                      <a:endParaRPr lang="en-US" sz="1400" noProof="0" dirty="0"/>
                    </a:p>
                  </a:txBody>
                  <a:tcPr/>
                </a:tc>
                <a:tc>
                  <a:txBody>
                    <a:bodyPr/>
                    <a:lstStyle/>
                    <a:p>
                      <a:pPr algn="ctr"/>
                      <a:endParaRPr lang="nb-NO" sz="1400" dirty="0"/>
                    </a:p>
                  </a:txBody>
                  <a:tcPr/>
                </a:tc>
                <a:tc>
                  <a:txBody>
                    <a:bodyPr/>
                    <a:lstStyle/>
                    <a:p>
                      <a:pPr algn="ctr"/>
                      <a:r>
                        <a:rPr lang="nb-NO" sz="1400" dirty="0" smtClean="0"/>
                        <a:t>(.95)</a:t>
                      </a:r>
                      <a:endParaRPr lang="nb-NO" sz="1400" dirty="0"/>
                    </a:p>
                  </a:txBody>
                  <a:tcPr/>
                </a:tc>
                <a:tc>
                  <a:txBody>
                    <a:bodyPr/>
                    <a:lstStyle/>
                    <a:p>
                      <a:pPr algn="ctr"/>
                      <a:r>
                        <a:rPr lang="nb-NO" sz="1400" dirty="0" smtClean="0"/>
                        <a:t>(.92)</a:t>
                      </a:r>
                      <a:endParaRPr lang="nb-NO" sz="1400" dirty="0"/>
                    </a:p>
                  </a:txBody>
                  <a:tcPr/>
                </a:tc>
                <a:extLst>
                  <a:ext uri="{0D108BD9-81ED-4DB2-BD59-A6C34878D82A}">
                    <a16:rowId xmlns:a16="http://schemas.microsoft.com/office/drawing/2014/main" val="3885396403"/>
                  </a:ext>
                </a:extLst>
              </a:tr>
              <a:tr h="335039">
                <a:tc>
                  <a:txBody>
                    <a:bodyPr/>
                    <a:lstStyle/>
                    <a:p>
                      <a:r>
                        <a:rPr lang="en-US" sz="1400" noProof="0" dirty="0" smtClean="0"/>
                        <a:t>Cholesterol</a:t>
                      </a:r>
                      <a:endParaRPr lang="en-US" sz="1400" noProof="0" dirty="0"/>
                    </a:p>
                  </a:txBody>
                  <a:tcPr/>
                </a:tc>
                <a:tc>
                  <a:txBody>
                    <a:bodyPr/>
                    <a:lstStyle/>
                    <a:p>
                      <a:pPr algn="ctr"/>
                      <a:r>
                        <a:rPr lang="nb-NO" sz="1400" dirty="0" smtClean="0"/>
                        <a:t>207</a:t>
                      </a:r>
                      <a:endParaRPr lang="nb-NO" sz="1400" dirty="0"/>
                    </a:p>
                  </a:txBody>
                  <a:tcPr/>
                </a:tc>
                <a:tc>
                  <a:txBody>
                    <a:bodyPr/>
                    <a:lstStyle/>
                    <a:p>
                      <a:pPr algn="ctr"/>
                      <a:r>
                        <a:rPr lang="nb-NO" sz="1400" dirty="0" smtClean="0"/>
                        <a:t>-1.42</a:t>
                      </a:r>
                      <a:endParaRPr lang="nb-NO" sz="1400" dirty="0"/>
                    </a:p>
                  </a:txBody>
                  <a:tcPr/>
                </a:tc>
                <a:tc>
                  <a:txBody>
                    <a:bodyPr/>
                    <a:lstStyle/>
                    <a:p>
                      <a:pPr algn="ctr"/>
                      <a:r>
                        <a:rPr lang="nb-NO" sz="1400" dirty="0" smtClean="0"/>
                        <a:t>-1.93</a:t>
                      </a:r>
                      <a:endParaRPr lang="nb-NO" sz="1400" dirty="0"/>
                    </a:p>
                  </a:txBody>
                  <a:tcPr/>
                </a:tc>
                <a:extLst>
                  <a:ext uri="{0D108BD9-81ED-4DB2-BD59-A6C34878D82A}">
                    <a16:rowId xmlns:a16="http://schemas.microsoft.com/office/drawing/2014/main" val="3301045602"/>
                  </a:ext>
                </a:extLst>
              </a:tr>
              <a:tr h="335039">
                <a:tc>
                  <a:txBody>
                    <a:bodyPr/>
                    <a:lstStyle/>
                    <a:p>
                      <a:endParaRPr lang="en-US" sz="1400" noProof="0" dirty="0"/>
                    </a:p>
                  </a:txBody>
                  <a:tcPr/>
                </a:tc>
                <a:tc>
                  <a:txBody>
                    <a:bodyPr/>
                    <a:lstStyle/>
                    <a:p>
                      <a:pPr algn="ctr"/>
                      <a:endParaRPr lang="nb-NO" sz="1400" dirty="0"/>
                    </a:p>
                  </a:txBody>
                  <a:tcPr/>
                </a:tc>
                <a:tc>
                  <a:txBody>
                    <a:bodyPr/>
                    <a:lstStyle/>
                    <a:p>
                      <a:pPr algn="ctr"/>
                      <a:r>
                        <a:rPr lang="nb-NO" sz="1400" dirty="0" smtClean="0"/>
                        <a:t>(2.99)</a:t>
                      </a:r>
                      <a:endParaRPr lang="nb-NO" sz="1400" dirty="0"/>
                    </a:p>
                  </a:txBody>
                  <a:tcPr/>
                </a:tc>
                <a:tc>
                  <a:txBody>
                    <a:bodyPr/>
                    <a:lstStyle/>
                    <a:p>
                      <a:pPr algn="ctr"/>
                      <a:r>
                        <a:rPr lang="nb-NO" sz="1400" dirty="0" smtClean="0"/>
                        <a:t>(2.76)</a:t>
                      </a:r>
                      <a:endParaRPr lang="nb-NO" sz="1400" dirty="0"/>
                    </a:p>
                  </a:txBody>
                  <a:tcPr/>
                </a:tc>
                <a:extLst>
                  <a:ext uri="{0D108BD9-81ED-4DB2-BD59-A6C34878D82A}">
                    <a16:rowId xmlns:a16="http://schemas.microsoft.com/office/drawing/2014/main" val="4032357720"/>
                  </a:ext>
                </a:extLst>
              </a:tr>
            </a:tbl>
          </a:graphicData>
        </a:graphic>
      </p:graphicFrame>
      <p:sp>
        <p:nvSpPr>
          <p:cNvPr id="23" name="Rectangle 22"/>
          <p:cNvSpPr/>
          <p:nvPr/>
        </p:nvSpPr>
        <p:spPr>
          <a:xfrm>
            <a:off x="9077285" y="2057400"/>
            <a:ext cx="2734545" cy="1321183"/>
          </a:xfrm>
          <a:prstGeom prst="rect">
            <a:avLst/>
          </a:prstGeom>
          <a:solidFill>
            <a:srgbClr val="00B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Rectangle 23"/>
          <p:cNvSpPr/>
          <p:nvPr/>
        </p:nvSpPr>
        <p:spPr>
          <a:xfrm>
            <a:off x="9077285" y="4614157"/>
            <a:ext cx="2734545" cy="1321183"/>
          </a:xfrm>
          <a:prstGeom prst="rect">
            <a:avLst/>
          </a:prstGeom>
          <a:solidFill>
            <a:srgbClr val="00B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5" name="Picture 2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923586" y="6056087"/>
            <a:ext cx="486000" cy="486000"/>
          </a:xfrm>
          <a:prstGeom prst="rect">
            <a:avLst/>
          </a:prstGeom>
        </p:spPr>
      </p:pic>
      <p:pic>
        <p:nvPicPr>
          <p:cNvPr id="26" name="Picture 2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920687" y="6056087"/>
            <a:ext cx="484632" cy="484632"/>
          </a:xfrm>
          <a:prstGeom prst="rect">
            <a:avLst/>
          </a:prstGeom>
        </p:spPr>
      </p:pic>
    </p:spTree>
    <p:extLst>
      <p:ext uri="{BB962C8B-B14F-4D97-AF65-F5344CB8AC3E}">
        <p14:creationId xmlns:p14="http://schemas.microsoft.com/office/powerpoint/2010/main" val="351897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animBg="1"/>
      <p:bldP spid="23"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Randomized</a:t>
            </a:r>
            <a:r>
              <a:rPr lang="nb-NO" dirty="0" smtClean="0"/>
              <a:t> Control Trials</a:t>
            </a:r>
            <a:endParaRPr lang="nb-NO" dirty="0"/>
          </a:p>
        </p:txBody>
      </p:sp>
      <p:sp>
        <p:nvSpPr>
          <p:cNvPr id="3" name="Subtitle 2"/>
          <p:cNvSpPr>
            <a:spLocks noGrp="1"/>
          </p:cNvSpPr>
          <p:nvPr>
            <p:ph type="subTitle" idx="13"/>
          </p:nvPr>
        </p:nvSpPr>
        <p:spPr/>
        <p:txBody>
          <a:bodyPr/>
          <a:lstStyle/>
          <a:p>
            <a:r>
              <a:rPr lang="nb-NO" b="1" dirty="0" err="1" smtClean="0"/>
              <a:t>Table</a:t>
            </a:r>
            <a:r>
              <a:rPr lang="nb-NO" b="1" dirty="0" smtClean="0"/>
              <a:t> 1.4 </a:t>
            </a:r>
            <a:r>
              <a:rPr lang="nb-NO" b="1" dirty="0" err="1" smtClean="0"/>
              <a:t>Selected</a:t>
            </a:r>
            <a:r>
              <a:rPr lang="nb-NO" b="1" dirty="0" smtClean="0"/>
              <a:t> </a:t>
            </a:r>
            <a:r>
              <a:rPr lang="nb-NO" b="1" dirty="0" err="1" smtClean="0"/>
              <a:t>health</a:t>
            </a:r>
            <a:r>
              <a:rPr lang="nb-NO" b="1" dirty="0" smtClean="0"/>
              <a:t> </a:t>
            </a:r>
            <a:r>
              <a:rPr lang="nb-NO" b="1" dirty="0" err="1" smtClean="0"/>
              <a:t>outcomes</a:t>
            </a:r>
            <a:r>
              <a:rPr lang="nb-NO" b="1" dirty="0" smtClean="0"/>
              <a:t> in </a:t>
            </a:r>
            <a:r>
              <a:rPr lang="nb-NO" b="1" dirty="0" err="1" smtClean="0"/>
              <a:t>the</a:t>
            </a:r>
            <a:r>
              <a:rPr lang="nb-NO" b="1" dirty="0" smtClean="0"/>
              <a:t> RAND HIE </a:t>
            </a:r>
            <a:r>
              <a:rPr lang="nb-NO" dirty="0" smtClean="0"/>
              <a:t>(</a:t>
            </a:r>
            <a:r>
              <a:rPr lang="nb-NO" dirty="0" err="1" smtClean="0"/>
              <a:t>Angrist</a:t>
            </a:r>
            <a:r>
              <a:rPr lang="nb-NO" dirty="0" smtClean="0"/>
              <a:t> &amp; </a:t>
            </a:r>
            <a:r>
              <a:rPr lang="nb-NO" dirty="0" err="1" smtClean="0"/>
              <a:t>Pischke</a:t>
            </a:r>
            <a:r>
              <a:rPr lang="nb-NO" dirty="0" smtClean="0"/>
              <a:t>, 2015, p. 23)</a:t>
            </a:r>
            <a:endParaRPr lang="nb-NO" dirty="0"/>
          </a:p>
        </p:txBody>
      </p:sp>
      <p:graphicFrame>
        <p:nvGraphicFramePr>
          <p:cNvPr id="7" name="Content Placeholder 6"/>
          <p:cNvGraphicFramePr>
            <a:graphicFrameLocks noGrp="1"/>
          </p:cNvGraphicFramePr>
          <p:nvPr>
            <p:ph sz="half" idx="30"/>
            <p:extLst>
              <p:ext uri="{D42A27DB-BD31-4B8C-83A1-F6EECF244321}">
                <p14:modId xmlns:p14="http://schemas.microsoft.com/office/powerpoint/2010/main" val="255742299"/>
              </p:ext>
            </p:extLst>
          </p:nvPr>
        </p:nvGraphicFramePr>
        <p:xfrm>
          <a:off x="379413" y="1498599"/>
          <a:ext cx="11433172" cy="4625972"/>
        </p:xfrm>
        <a:graphic>
          <a:graphicData uri="http://schemas.openxmlformats.org/drawingml/2006/table">
            <a:tbl>
              <a:tblPr firstRow="1" bandRow="1">
                <a:tableStyleId>{F5AB1C69-6EDB-4FF4-983F-18BD219EF322}</a:tableStyleId>
              </a:tblPr>
              <a:tblGrid>
                <a:gridCol w="2097087">
                  <a:extLst>
                    <a:ext uri="{9D8B030D-6E8A-4147-A177-3AD203B41FA5}">
                      <a16:colId xmlns:a16="http://schemas.microsoft.com/office/drawing/2014/main" val="3904807473"/>
                    </a:ext>
                  </a:extLst>
                </a:gridCol>
                <a:gridCol w="1867217">
                  <a:extLst>
                    <a:ext uri="{9D8B030D-6E8A-4147-A177-3AD203B41FA5}">
                      <a16:colId xmlns:a16="http://schemas.microsoft.com/office/drawing/2014/main" val="1775137806"/>
                    </a:ext>
                  </a:extLst>
                </a:gridCol>
                <a:gridCol w="1867217">
                  <a:extLst>
                    <a:ext uri="{9D8B030D-6E8A-4147-A177-3AD203B41FA5}">
                      <a16:colId xmlns:a16="http://schemas.microsoft.com/office/drawing/2014/main" val="3810605701"/>
                    </a:ext>
                  </a:extLst>
                </a:gridCol>
                <a:gridCol w="1867217">
                  <a:extLst>
                    <a:ext uri="{9D8B030D-6E8A-4147-A177-3AD203B41FA5}">
                      <a16:colId xmlns:a16="http://schemas.microsoft.com/office/drawing/2014/main" val="3572669183"/>
                    </a:ext>
                  </a:extLst>
                </a:gridCol>
                <a:gridCol w="1867217">
                  <a:extLst>
                    <a:ext uri="{9D8B030D-6E8A-4147-A177-3AD203B41FA5}">
                      <a16:colId xmlns:a16="http://schemas.microsoft.com/office/drawing/2014/main" val="1585325259"/>
                    </a:ext>
                  </a:extLst>
                </a:gridCol>
                <a:gridCol w="1867217">
                  <a:extLst>
                    <a:ext uri="{9D8B030D-6E8A-4147-A177-3AD203B41FA5}">
                      <a16:colId xmlns:a16="http://schemas.microsoft.com/office/drawing/2014/main" val="331527995"/>
                    </a:ext>
                  </a:extLst>
                </a:gridCol>
              </a:tblGrid>
              <a:tr h="355844">
                <a:tc>
                  <a:txBody>
                    <a:bodyPr/>
                    <a:lstStyle/>
                    <a:p>
                      <a:r>
                        <a:rPr lang="nb-NO" sz="1600" dirty="0" err="1" smtClean="0"/>
                        <a:t>Outcome</a:t>
                      </a:r>
                      <a:r>
                        <a:rPr lang="nb-NO" sz="1600" dirty="0" smtClean="0"/>
                        <a:t> variables</a:t>
                      </a:r>
                      <a:endParaRPr lang="nb-NO" sz="1600" dirty="0"/>
                    </a:p>
                  </a:txBody>
                  <a:tcPr/>
                </a:tc>
                <a:tc>
                  <a:txBody>
                    <a:bodyPr/>
                    <a:lstStyle/>
                    <a:p>
                      <a:pPr algn="ctr"/>
                      <a:r>
                        <a:rPr lang="nb-NO" sz="1600" dirty="0" err="1" smtClean="0"/>
                        <a:t>Catastrophic</a:t>
                      </a:r>
                      <a:r>
                        <a:rPr lang="nb-NO" sz="1600" dirty="0" smtClean="0"/>
                        <a:t> (1)</a:t>
                      </a:r>
                      <a:endParaRPr lang="nb-NO" sz="1600" dirty="0"/>
                    </a:p>
                  </a:txBody>
                  <a:tcPr/>
                </a:tc>
                <a:tc>
                  <a:txBody>
                    <a:bodyPr/>
                    <a:lstStyle/>
                    <a:p>
                      <a:pPr algn="ctr"/>
                      <a:r>
                        <a:rPr lang="nb-NO" sz="1600" dirty="0" err="1" smtClean="0"/>
                        <a:t>Deductible</a:t>
                      </a:r>
                      <a:r>
                        <a:rPr lang="nb-NO" sz="1600" dirty="0" smtClean="0"/>
                        <a:t> </a:t>
                      </a:r>
                      <a:r>
                        <a:rPr lang="nb-NO" sz="1600" baseline="0" dirty="0" smtClean="0"/>
                        <a:t>– (1)</a:t>
                      </a:r>
                      <a:endParaRPr lang="nb-NO" sz="1600" dirty="0"/>
                    </a:p>
                  </a:txBody>
                  <a:tcPr/>
                </a:tc>
                <a:tc>
                  <a:txBody>
                    <a:bodyPr/>
                    <a:lstStyle/>
                    <a:p>
                      <a:pPr algn="ctr"/>
                      <a:r>
                        <a:rPr lang="nb-NO" sz="1600" dirty="0" err="1" smtClean="0"/>
                        <a:t>Coinsur</a:t>
                      </a:r>
                      <a:r>
                        <a:rPr lang="nb-NO" sz="1600" dirty="0" smtClean="0"/>
                        <a:t>. – (1)</a:t>
                      </a:r>
                      <a:endParaRPr lang="nb-NO" sz="1600" dirty="0"/>
                    </a:p>
                  </a:txBody>
                  <a:tcPr/>
                </a:tc>
                <a:tc>
                  <a:txBody>
                    <a:bodyPr/>
                    <a:lstStyle/>
                    <a:p>
                      <a:pPr algn="ctr"/>
                      <a:r>
                        <a:rPr lang="nb-NO" sz="1600" dirty="0" err="1" smtClean="0"/>
                        <a:t>Free</a:t>
                      </a:r>
                      <a:r>
                        <a:rPr lang="nb-NO" sz="1600" dirty="0" smtClean="0"/>
                        <a:t> – (1)</a:t>
                      </a:r>
                      <a:endParaRPr lang="nb-NO" sz="1600" dirty="0"/>
                    </a:p>
                  </a:txBody>
                  <a:tcPr/>
                </a:tc>
                <a:tc>
                  <a:txBody>
                    <a:bodyPr/>
                    <a:lstStyle/>
                    <a:p>
                      <a:pPr algn="ctr"/>
                      <a:r>
                        <a:rPr lang="nb-NO" sz="1600" dirty="0" err="1" smtClean="0"/>
                        <a:t>Any</a:t>
                      </a:r>
                      <a:r>
                        <a:rPr lang="nb-NO" sz="1600" dirty="0" smtClean="0"/>
                        <a:t> </a:t>
                      </a:r>
                      <a:r>
                        <a:rPr lang="nb-NO" sz="1600" dirty="0" err="1" smtClean="0"/>
                        <a:t>insur</a:t>
                      </a:r>
                      <a:r>
                        <a:rPr lang="nb-NO" sz="1600" dirty="0" smtClean="0"/>
                        <a:t>. – (1)</a:t>
                      </a:r>
                      <a:endParaRPr lang="nb-NO" sz="1600" dirty="0"/>
                    </a:p>
                  </a:txBody>
                  <a:tcPr/>
                </a:tc>
                <a:extLst>
                  <a:ext uri="{0D108BD9-81ED-4DB2-BD59-A6C34878D82A}">
                    <a16:rowId xmlns:a16="http://schemas.microsoft.com/office/drawing/2014/main" val="3191313458"/>
                  </a:ext>
                </a:extLst>
              </a:tr>
              <a:tr h="355844">
                <a:tc>
                  <a:txBody>
                    <a:bodyPr/>
                    <a:lstStyle/>
                    <a:p>
                      <a:r>
                        <a:rPr lang="nb-NO" sz="1400" dirty="0" smtClean="0"/>
                        <a:t>Face-to-face </a:t>
                      </a:r>
                      <a:r>
                        <a:rPr lang="nb-NO" sz="1400" dirty="0" err="1" smtClean="0"/>
                        <a:t>visits</a:t>
                      </a:r>
                      <a:endParaRPr lang="nb-NO" sz="1400" dirty="0"/>
                    </a:p>
                  </a:txBody>
                  <a:tcPr/>
                </a:tc>
                <a:tc>
                  <a:txBody>
                    <a:bodyPr/>
                    <a:lstStyle/>
                    <a:p>
                      <a:pPr algn="ctr"/>
                      <a:r>
                        <a:rPr lang="nb-NO" sz="1400" dirty="0" smtClean="0"/>
                        <a:t>2.78</a:t>
                      </a:r>
                      <a:endParaRPr lang="nb-NO" sz="1400" dirty="0"/>
                    </a:p>
                  </a:txBody>
                  <a:tcPr/>
                </a:tc>
                <a:tc>
                  <a:txBody>
                    <a:bodyPr/>
                    <a:lstStyle/>
                    <a:p>
                      <a:pPr algn="ctr"/>
                      <a:r>
                        <a:rPr lang="nb-NO" sz="1400" dirty="0" smtClean="0"/>
                        <a:t>.19</a:t>
                      </a:r>
                      <a:endParaRPr lang="nb-NO" sz="1400" dirty="0"/>
                    </a:p>
                  </a:txBody>
                  <a:tcPr/>
                </a:tc>
                <a:tc>
                  <a:txBody>
                    <a:bodyPr/>
                    <a:lstStyle/>
                    <a:p>
                      <a:pPr algn="ctr"/>
                      <a:r>
                        <a:rPr lang="nb-NO" sz="1400" dirty="0" smtClean="0"/>
                        <a:t>.48</a:t>
                      </a:r>
                      <a:endParaRPr lang="nb-NO" sz="1400" dirty="0"/>
                    </a:p>
                  </a:txBody>
                  <a:tcPr/>
                </a:tc>
                <a:tc>
                  <a:txBody>
                    <a:bodyPr/>
                    <a:lstStyle/>
                    <a:p>
                      <a:pPr algn="ctr"/>
                      <a:r>
                        <a:rPr lang="nb-NO" sz="1400" dirty="0" smtClean="0"/>
                        <a:t>1.66</a:t>
                      </a:r>
                      <a:endParaRPr lang="nb-NO" sz="1400" dirty="0"/>
                    </a:p>
                  </a:txBody>
                  <a:tcPr/>
                </a:tc>
                <a:tc>
                  <a:txBody>
                    <a:bodyPr/>
                    <a:lstStyle/>
                    <a:p>
                      <a:pPr algn="ctr"/>
                      <a:r>
                        <a:rPr lang="nb-NO" sz="1400" dirty="0" smtClean="0"/>
                        <a:t>.90</a:t>
                      </a:r>
                      <a:endParaRPr lang="nb-NO" sz="1400" dirty="0"/>
                    </a:p>
                  </a:txBody>
                  <a:tcPr/>
                </a:tc>
                <a:extLst>
                  <a:ext uri="{0D108BD9-81ED-4DB2-BD59-A6C34878D82A}">
                    <a16:rowId xmlns:a16="http://schemas.microsoft.com/office/drawing/2014/main" val="1184907471"/>
                  </a:ext>
                </a:extLst>
              </a:tr>
              <a:tr h="355844">
                <a:tc>
                  <a:txBody>
                    <a:bodyPr/>
                    <a:lstStyle/>
                    <a:p>
                      <a:endParaRPr lang="nb-NO" sz="1400" dirty="0"/>
                    </a:p>
                  </a:txBody>
                  <a:tcPr/>
                </a:tc>
                <a:tc>
                  <a:txBody>
                    <a:bodyPr/>
                    <a:lstStyle/>
                    <a:p>
                      <a:pPr algn="ctr"/>
                      <a:r>
                        <a:rPr lang="nb-NO" sz="1400" dirty="0" smtClean="0"/>
                        <a:t>[5.50]</a:t>
                      </a:r>
                      <a:endParaRPr lang="nb-NO" sz="1400" dirty="0"/>
                    </a:p>
                  </a:txBody>
                  <a:tcPr/>
                </a:tc>
                <a:tc>
                  <a:txBody>
                    <a:bodyPr/>
                    <a:lstStyle/>
                    <a:p>
                      <a:pPr algn="ctr"/>
                      <a:r>
                        <a:rPr lang="nb-NO" sz="1400" dirty="0" smtClean="0"/>
                        <a:t>(.25)</a:t>
                      </a:r>
                      <a:endParaRPr lang="nb-NO" sz="1400" dirty="0"/>
                    </a:p>
                  </a:txBody>
                  <a:tcPr/>
                </a:tc>
                <a:tc>
                  <a:txBody>
                    <a:bodyPr/>
                    <a:lstStyle/>
                    <a:p>
                      <a:pPr algn="ctr"/>
                      <a:r>
                        <a:rPr lang="nb-NO" sz="1400" dirty="0" smtClean="0"/>
                        <a:t>(.24)</a:t>
                      </a:r>
                      <a:endParaRPr lang="nb-NO" sz="1400" dirty="0"/>
                    </a:p>
                  </a:txBody>
                  <a:tcPr/>
                </a:tc>
                <a:tc>
                  <a:txBody>
                    <a:bodyPr/>
                    <a:lstStyle/>
                    <a:p>
                      <a:pPr algn="ctr"/>
                      <a:r>
                        <a:rPr lang="nb-NO" sz="1400" dirty="0" smtClean="0"/>
                        <a:t>(.25)</a:t>
                      </a:r>
                      <a:endParaRPr lang="nb-NO" sz="1400" dirty="0"/>
                    </a:p>
                  </a:txBody>
                  <a:tcPr/>
                </a:tc>
                <a:tc>
                  <a:txBody>
                    <a:bodyPr/>
                    <a:lstStyle/>
                    <a:p>
                      <a:pPr algn="ctr"/>
                      <a:r>
                        <a:rPr lang="nb-NO" sz="1400" dirty="0" smtClean="0"/>
                        <a:t>(.20)</a:t>
                      </a:r>
                      <a:endParaRPr lang="nb-NO" sz="1400" dirty="0"/>
                    </a:p>
                  </a:txBody>
                  <a:tcPr/>
                </a:tc>
                <a:extLst>
                  <a:ext uri="{0D108BD9-81ED-4DB2-BD59-A6C34878D82A}">
                    <a16:rowId xmlns:a16="http://schemas.microsoft.com/office/drawing/2014/main" val="662028493"/>
                  </a:ext>
                </a:extLst>
              </a:tr>
              <a:tr h="355844">
                <a:tc>
                  <a:txBody>
                    <a:bodyPr/>
                    <a:lstStyle/>
                    <a:p>
                      <a:r>
                        <a:rPr lang="nb-NO" sz="1400" dirty="0" smtClean="0"/>
                        <a:t>Total</a:t>
                      </a:r>
                      <a:r>
                        <a:rPr lang="nb-NO" sz="1400" baseline="0" dirty="0" smtClean="0"/>
                        <a:t> </a:t>
                      </a:r>
                      <a:r>
                        <a:rPr lang="nb-NO" sz="1400" baseline="0" dirty="0" err="1" smtClean="0"/>
                        <a:t>expenses</a:t>
                      </a:r>
                      <a:endParaRPr lang="nb-NO" sz="1400" dirty="0"/>
                    </a:p>
                  </a:txBody>
                  <a:tcPr/>
                </a:tc>
                <a:tc>
                  <a:txBody>
                    <a:bodyPr/>
                    <a:lstStyle/>
                    <a:p>
                      <a:pPr algn="ctr"/>
                      <a:r>
                        <a:rPr lang="nb-NO" sz="1400" dirty="0" smtClean="0"/>
                        <a:t>636</a:t>
                      </a:r>
                      <a:endParaRPr lang="nb-NO" sz="1400" dirty="0"/>
                    </a:p>
                  </a:txBody>
                  <a:tcPr/>
                </a:tc>
                <a:tc>
                  <a:txBody>
                    <a:bodyPr/>
                    <a:lstStyle/>
                    <a:p>
                      <a:pPr algn="ctr"/>
                      <a:r>
                        <a:rPr lang="nb-NO" sz="1400" dirty="0" smtClean="0"/>
                        <a:t>114</a:t>
                      </a:r>
                      <a:endParaRPr lang="nb-NO" sz="1400" dirty="0"/>
                    </a:p>
                  </a:txBody>
                  <a:tcPr/>
                </a:tc>
                <a:tc>
                  <a:txBody>
                    <a:bodyPr/>
                    <a:lstStyle/>
                    <a:p>
                      <a:pPr algn="ctr"/>
                      <a:r>
                        <a:rPr lang="nb-NO" sz="1400" dirty="0" smtClean="0"/>
                        <a:t>152</a:t>
                      </a:r>
                      <a:endParaRPr lang="nb-NO" sz="1400" dirty="0"/>
                    </a:p>
                  </a:txBody>
                  <a:tcPr/>
                </a:tc>
                <a:tc>
                  <a:txBody>
                    <a:bodyPr/>
                    <a:lstStyle/>
                    <a:p>
                      <a:pPr algn="ctr"/>
                      <a:r>
                        <a:rPr lang="nb-NO" sz="1400" dirty="0" smtClean="0"/>
                        <a:t>285</a:t>
                      </a:r>
                      <a:endParaRPr lang="nb-NO" sz="1400" dirty="0"/>
                    </a:p>
                  </a:txBody>
                  <a:tcPr/>
                </a:tc>
                <a:tc>
                  <a:txBody>
                    <a:bodyPr/>
                    <a:lstStyle/>
                    <a:p>
                      <a:pPr algn="ctr"/>
                      <a:r>
                        <a:rPr lang="nb-NO" sz="1400" dirty="0" smtClean="0"/>
                        <a:t>198</a:t>
                      </a:r>
                      <a:endParaRPr lang="nb-NO" sz="1400" dirty="0"/>
                    </a:p>
                  </a:txBody>
                  <a:tcPr/>
                </a:tc>
                <a:extLst>
                  <a:ext uri="{0D108BD9-81ED-4DB2-BD59-A6C34878D82A}">
                    <a16:rowId xmlns:a16="http://schemas.microsoft.com/office/drawing/2014/main" val="3234229225"/>
                  </a:ext>
                </a:extLst>
              </a:tr>
              <a:tr h="355844">
                <a:tc>
                  <a:txBody>
                    <a:bodyPr/>
                    <a:lstStyle/>
                    <a:p>
                      <a:endParaRPr lang="nb-NO" sz="1400" dirty="0"/>
                    </a:p>
                  </a:txBody>
                  <a:tcPr/>
                </a:tc>
                <a:tc>
                  <a:txBody>
                    <a:bodyPr/>
                    <a:lstStyle/>
                    <a:p>
                      <a:pPr algn="ctr"/>
                      <a:r>
                        <a:rPr lang="nb-NO" sz="1400" dirty="0" smtClean="0"/>
                        <a:t>[2,535]</a:t>
                      </a:r>
                      <a:endParaRPr lang="nb-NO" sz="1400" dirty="0"/>
                    </a:p>
                  </a:txBody>
                  <a:tcPr/>
                </a:tc>
                <a:tc>
                  <a:txBody>
                    <a:bodyPr/>
                    <a:lstStyle/>
                    <a:p>
                      <a:pPr algn="ctr"/>
                      <a:r>
                        <a:rPr lang="nb-NO" sz="1400" dirty="0" smtClean="0"/>
                        <a:t>(79)</a:t>
                      </a:r>
                      <a:endParaRPr lang="nb-NO" sz="1400" dirty="0"/>
                    </a:p>
                  </a:txBody>
                  <a:tcPr/>
                </a:tc>
                <a:tc>
                  <a:txBody>
                    <a:bodyPr/>
                    <a:lstStyle/>
                    <a:p>
                      <a:pPr algn="ctr"/>
                      <a:r>
                        <a:rPr lang="nb-NO" sz="1400" dirty="0" smtClean="0"/>
                        <a:t>(85)</a:t>
                      </a:r>
                      <a:endParaRPr lang="nb-NO" sz="1400" dirty="0"/>
                    </a:p>
                  </a:txBody>
                  <a:tcPr/>
                </a:tc>
                <a:tc>
                  <a:txBody>
                    <a:bodyPr/>
                    <a:lstStyle/>
                    <a:p>
                      <a:pPr algn="ctr"/>
                      <a:r>
                        <a:rPr lang="nb-NO" sz="1400" dirty="0" smtClean="0"/>
                        <a:t>(72)</a:t>
                      </a:r>
                      <a:endParaRPr lang="nb-NO" sz="1400" dirty="0"/>
                    </a:p>
                  </a:txBody>
                  <a:tcPr/>
                </a:tc>
                <a:tc>
                  <a:txBody>
                    <a:bodyPr/>
                    <a:lstStyle/>
                    <a:p>
                      <a:pPr algn="ctr"/>
                      <a:r>
                        <a:rPr lang="nb-NO" sz="1400" dirty="0" smtClean="0"/>
                        <a:t>(63)</a:t>
                      </a:r>
                      <a:endParaRPr lang="nb-NO" sz="1400" dirty="0"/>
                    </a:p>
                  </a:txBody>
                  <a:tcPr/>
                </a:tc>
                <a:extLst>
                  <a:ext uri="{0D108BD9-81ED-4DB2-BD59-A6C34878D82A}">
                    <a16:rowId xmlns:a16="http://schemas.microsoft.com/office/drawing/2014/main" val="3268657516"/>
                  </a:ext>
                </a:extLst>
              </a:tr>
              <a:tr h="355844">
                <a:tc>
                  <a:txBody>
                    <a:bodyPr/>
                    <a:lstStyle/>
                    <a:p>
                      <a:r>
                        <a:rPr lang="nb-NO" sz="1400" dirty="0" smtClean="0"/>
                        <a:t>General </a:t>
                      </a:r>
                      <a:r>
                        <a:rPr lang="nb-NO" sz="1400" dirty="0" err="1" smtClean="0"/>
                        <a:t>health</a:t>
                      </a:r>
                      <a:r>
                        <a:rPr lang="nb-NO" sz="1400" baseline="0" dirty="0" smtClean="0"/>
                        <a:t> </a:t>
                      </a:r>
                      <a:r>
                        <a:rPr lang="nb-NO" sz="1400" baseline="0" dirty="0" err="1" smtClean="0"/>
                        <a:t>index</a:t>
                      </a:r>
                      <a:endParaRPr lang="nb-NO" sz="1400" dirty="0"/>
                    </a:p>
                  </a:txBody>
                  <a:tcPr/>
                </a:tc>
                <a:tc>
                  <a:txBody>
                    <a:bodyPr/>
                    <a:lstStyle/>
                    <a:p>
                      <a:pPr algn="ctr"/>
                      <a:r>
                        <a:rPr lang="nb-NO" sz="1400" dirty="0" smtClean="0"/>
                        <a:t>68.5</a:t>
                      </a:r>
                      <a:endParaRPr lang="nb-NO" sz="1400" dirty="0"/>
                    </a:p>
                  </a:txBody>
                  <a:tcPr/>
                </a:tc>
                <a:tc>
                  <a:txBody>
                    <a:bodyPr/>
                    <a:lstStyle/>
                    <a:p>
                      <a:pPr algn="ctr"/>
                      <a:r>
                        <a:rPr lang="nb-NO" sz="1400" dirty="0" smtClean="0"/>
                        <a:t>-.87</a:t>
                      </a:r>
                      <a:endParaRPr lang="nb-NO" sz="1400" dirty="0"/>
                    </a:p>
                  </a:txBody>
                  <a:tcPr/>
                </a:tc>
                <a:tc>
                  <a:txBody>
                    <a:bodyPr/>
                    <a:lstStyle/>
                    <a:p>
                      <a:pPr algn="ctr"/>
                      <a:r>
                        <a:rPr lang="nb-NO" sz="1400" dirty="0" smtClean="0"/>
                        <a:t>.61</a:t>
                      </a:r>
                      <a:endParaRPr lang="nb-NO" sz="1400" dirty="0"/>
                    </a:p>
                  </a:txBody>
                  <a:tcPr/>
                </a:tc>
                <a:tc>
                  <a:txBody>
                    <a:bodyPr/>
                    <a:lstStyle/>
                    <a:p>
                      <a:pPr algn="ctr"/>
                      <a:r>
                        <a:rPr lang="nb-NO" sz="1400" dirty="0" smtClean="0"/>
                        <a:t>-.78</a:t>
                      </a:r>
                      <a:endParaRPr lang="nb-NO" sz="1400" dirty="0"/>
                    </a:p>
                  </a:txBody>
                  <a:tcPr/>
                </a:tc>
                <a:tc>
                  <a:txBody>
                    <a:bodyPr/>
                    <a:lstStyle/>
                    <a:p>
                      <a:pPr algn="ctr"/>
                      <a:r>
                        <a:rPr lang="nb-NO" sz="1400" dirty="0" smtClean="0"/>
                        <a:t>-.36</a:t>
                      </a:r>
                      <a:endParaRPr lang="nb-NO" sz="1400" dirty="0"/>
                    </a:p>
                  </a:txBody>
                  <a:tcPr/>
                </a:tc>
                <a:extLst>
                  <a:ext uri="{0D108BD9-81ED-4DB2-BD59-A6C34878D82A}">
                    <a16:rowId xmlns:a16="http://schemas.microsoft.com/office/drawing/2014/main" val="2894171783"/>
                  </a:ext>
                </a:extLst>
              </a:tr>
              <a:tr h="355844">
                <a:tc>
                  <a:txBody>
                    <a:bodyPr/>
                    <a:lstStyle/>
                    <a:p>
                      <a:endParaRPr lang="nb-NO" sz="1400" dirty="0"/>
                    </a:p>
                  </a:txBody>
                  <a:tcPr/>
                </a:tc>
                <a:tc>
                  <a:txBody>
                    <a:bodyPr/>
                    <a:lstStyle/>
                    <a:p>
                      <a:pPr algn="ctr"/>
                      <a:r>
                        <a:rPr lang="nb-NO" sz="1400" dirty="0" smtClean="0"/>
                        <a:t>[15.9]</a:t>
                      </a:r>
                      <a:endParaRPr lang="nb-NO" sz="1400" dirty="0"/>
                    </a:p>
                  </a:txBody>
                  <a:tcPr/>
                </a:tc>
                <a:tc>
                  <a:txBody>
                    <a:bodyPr/>
                    <a:lstStyle/>
                    <a:p>
                      <a:pPr algn="ctr"/>
                      <a:r>
                        <a:rPr lang="nb-NO" sz="1400" dirty="0" smtClean="0"/>
                        <a:t>(.96)</a:t>
                      </a:r>
                      <a:endParaRPr lang="nb-NO" sz="1400" dirty="0"/>
                    </a:p>
                  </a:txBody>
                  <a:tcPr/>
                </a:tc>
                <a:tc>
                  <a:txBody>
                    <a:bodyPr/>
                    <a:lstStyle/>
                    <a:p>
                      <a:pPr algn="ctr"/>
                      <a:r>
                        <a:rPr lang="nb-NO" sz="1400" dirty="0" smtClean="0"/>
                        <a:t>(.90)</a:t>
                      </a:r>
                      <a:endParaRPr lang="nb-NO" sz="1400" dirty="0"/>
                    </a:p>
                  </a:txBody>
                  <a:tcPr/>
                </a:tc>
                <a:tc>
                  <a:txBody>
                    <a:bodyPr/>
                    <a:lstStyle/>
                    <a:p>
                      <a:pPr algn="ctr"/>
                      <a:r>
                        <a:rPr lang="nb-NO" sz="1400" dirty="0" smtClean="0"/>
                        <a:t>(.87)</a:t>
                      </a:r>
                      <a:endParaRPr lang="nb-NO" sz="1400" dirty="0"/>
                    </a:p>
                  </a:txBody>
                  <a:tcPr/>
                </a:tc>
                <a:tc>
                  <a:txBody>
                    <a:bodyPr/>
                    <a:lstStyle/>
                    <a:p>
                      <a:pPr algn="ctr"/>
                      <a:r>
                        <a:rPr lang="nb-NO" sz="1400" dirty="0" smtClean="0"/>
                        <a:t>(.77)</a:t>
                      </a:r>
                      <a:endParaRPr lang="nb-NO" sz="1400" dirty="0"/>
                    </a:p>
                  </a:txBody>
                  <a:tcPr/>
                </a:tc>
                <a:extLst>
                  <a:ext uri="{0D108BD9-81ED-4DB2-BD59-A6C34878D82A}">
                    <a16:rowId xmlns:a16="http://schemas.microsoft.com/office/drawing/2014/main" val="2499125873"/>
                  </a:ext>
                </a:extLst>
              </a:tr>
              <a:tr h="355844">
                <a:tc>
                  <a:txBody>
                    <a:bodyPr/>
                    <a:lstStyle/>
                    <a:p>
                      <a:r>
                        <a:rPr lang="nb-NO" sz="1400" dirty="0" err="1" smtClean="0"/>
                        <a:t>Cholesterol</a:t>
                      </a:r>
                      <a:r>
                        <a:rPr lang="nb-NO" sz="1400" dirty="0" smtClean="0"/>
                        <a:t> (mg/dl)</a:t>
                      </a:r>
                      <a:endParaRPr lang="nb-NO" sz="1400" dirty="0"/>
                    </a:p>
                  </a:txBody>
                  <a:tcPr/>
                </a:tc>
                <a:tc>
                  <a:txBody>
                    <a:bodyPr/>
                    <a:lstStyle/>
                    <a:p>
                      <a:pPr algn="ctr"/>
                      <a:r>
                        <a:rPr lang="nb-NO" sz="1400" dirty="0" smtClean="0"/>
                        <a:t>203</a:t>
                      </a:r>
                      <a:endParaRPr lang="nb-NO" sz="1400" dirty="0"/>
                    </a:p>
                  </a:txBody>
                  <a:tcPr/>
                </a:tc>
                <a:tc>
                  <a:txBody>
                    <a:bodyPr/>
                    <a:lstStyle/>
                    <a:p>
                      <a:pPr algn="ctr"/>
                      <a:r>
                        <a:rPr lang="nb-NO" sz="1400" dirty="0" smtClean="0"/>
                        <a:t>.69</a:t>
                      </a:r>
                      <a:endParaRPr lang="nb-NO" sz="1400" dirty="0"/>
                    </a:p>
                  </a:txBody>
                  <a:tcPr/>
                </a:tc>
                <a:tc>
                  <a:txBody>
                    <a:bodyPr/>
                    <a:lstStyle/>
                    <a:p>
                      <a:pPr algn="ctr"/>
                      <a:r>
                        <a:rPr lang="nb-NO" sz="1400" dirty="0" smtClean="0"/>
                        <a:t>-2.31</a:t>
                      </a:r>
                      <a:endParaRPr lang="nb-NO" sz="1400" dirty="0"/>
                    </a:p>
                  </a:txBody>
                  <a:tcPr/>
                </a:tc>
                <a:tc>
                  <a:txBody>
                    <a:bodyPr/>
                    <a:lstStyle/>
                    <a:p>
                      <a:pPr algn="ctr"/>
                      <a:r>
                        <a:rPr lang="nb-NO" sz="1400" dirty="0" smtClean="0"/>
                        <a:t>-1.83</a:t>
                      </a:r>
                      <a:endParaRPr lang="nb-NO" sz="1400" dirty="0"/>
                    </a:p>
                  </a:txBody>
                  <a:tcPr/>
                </a:tc>
                <a:tc>
                  <a:txBody>
                    <a:bodyPr/>
                    <a:lstStyle/>
                    <a:p>
                      <a:pPr algn="ctr"/>
                      <a:r>
                        <a:rPr lang="nb-NO" sz="1400" dirty="0" smtClean="0"/>
                        <a:t>-1.32</a:t>
                      </a:r>
                      <a:endParaRPr lang="nb-NO" sz="1400" dirty="0"/>
                    </a:p>
                  </a:txBody>
                  <a:tcPr/>
                </a:tc>
                <a:extLst>
                  <a:ext uri="{0D108BD9-81ED-4DB2-BD59-A6C34878D82A}">
                    <a16:rowId xmlns:a16="http://schemas.microsoft.com/office/drawing/2014/main" val="2342896617"/>
                  </a:ext>
                </a:extLst>
              </a:tr>
              <a:tr h="355844">
                <a:tc>
                  <a:txBody>
                    <a:bodyPr/>
                    <a:lstStyle/>
                    <a:p>
                      <a:endParaRPr lang="nb-NO" sz="1400" dirty="0"/>
                    </a:p>
                  </a:txBody>
                  <a:tcPr/>
                </a:tc>
                <a:tc>
                  <a:txBody>
                    <a:bodyPr/>
                    <a:lstStyle/>
                    <a:p>
                      <a:pPr algn="ctr"/>
                      <a:r>
                        <a:rPr lang="nb-NO" sz="1400" dirty="0" smtClean="0"/>
                        <a:t>[42]</a:t>
                      </a:r>
                      <a:endParaRPr lang="nb-NO" sz="1400" dirty="0"/>
                    </a:p>
                  </a:txBody>
                  <a:tcPr/>
                </a:tc>
                <a:tc>
                  <a:txBody>
                    <a:bodyPr/>
                    <a:lstStyle/>
                    <a:p>
                      <a:pPr algn="ctr"/>
                      <a:r>
                        <a:rPr lang="nb-NO" sz="1400" dirty="0" smtClean="0"/>
                        <a:t>(2.57)</a:t>
                      </a:r>
                      <a:endParaRPr lang="nb-NO" sz="1400" dirty="0"/>
                    </a:p>
                  </a:txBody>
                  <a:tcPr/>
                </a:tc>
                <a:tc>
                  <a:txBody>
                    <a:bodyPr/>
                    <a:lstStyle/>
                    <a:p>
                      <a:pPr algn="ctr"/>
                      <a:r>
                        <a:rPr lang="nb-NO" sz="1400" dirty="0" smtClean="0"/>
                        <a:t>(2.47)</a:t>
                      </a:r>
                      <a:endParaRPr lang="nb-NO" sz="1400" dirty="0"/>
                    </a:p>
                  </a:txBody>
                  <a:tcPr/>
                </a:tc>
                <a:tc>
                  <a:txBody>
                    <a:bodyPr/>
                    <a:lstStyle/>
                    <a:p>
                      <a:pPr algn="ctr"/>
                      <a:r>
                        <a:rPr lang="nb-NO" sz="1400" dirty="0" smtClean="0"/>
                        <a:t>(2.39)</a:t>
                      </a:r>
                      <a:endParaRPr lang="nb-NO" sz="1400" dirty="0"/>
                    </a:p>
                  </a:txBody>
                  <a:tcPr/>
                </a:tc>
                <a:tc>
                  <a:txBody>
                    <a:bodyPr/>
                    <a:lstStyle/>
                    <a:p>
                      <a:pPr algn="ctr"/>
                      <a:r>
                        <a:rPr lang="nb-NO" sz="1400" dirty="0" smtClean="0"/>
                        <a:t>(2.08)</a:t>
                      </a:r>
                      <a:endParaRPr lang="nb-NO" sz="1400" dirty="0"/>
                    </a:p>
                  </a:txBody>
                  <a:tcPr/>
                </a:tc>
                <a:extLst>
                  <a:ext uri="{0D108BD9-81ED-4DB2-BD59-A6C34878D82A}">
                    <a16:rowId xmlns:a16="http://schemas.microsoft.com/office/drawing/2014/main" val="3832971985"/>
                  </a:ext>
                </a:extLst>
              </a:tr>
              <a:tr h="355844">
                <a:tc>
                  <a:txBody>
                    <a:bodyPr/>
                    <a:lstStyle/>
                    <a:p>
                      <a:r>
                        <a:rPr lang="nb-NO" sz="1400" dirty="0" err="1" smtClean="0"/>
                        <a:t>Systol</a:t>
                      </a:r>
                      <a:r>
                        <a:rPr lang="nb-NO" sz="1400" dirty="0" smtClean="0"/>
                        <a:t>. </a:t>
                      </a:r>
                      <a:r>
                        <a:rPr lang="nb-NO" sz="1400" dirty="0" err="1" smtClean="0"/>
                        <a:t>blood</a:t>
                      </a:r>
                      <a:r>
                        <a:rPr lang="nb-NO" sz="1400" dirty="0" smtClean="0"/>
                        <a:t> </a:t>
                      </a:r>
                      <a:r>
                        <a:rPr lang="nb-NO" sz="1400" dirty="0" err="1" smtClean="0"/>
                        <a:t>pressure</a:t>
                      </a:r>
                      <a:endParaRPr lang="nb-NO" sz="1400" dirty="0"/>
                    </a:p>
                  </a:txBody>
                  <a:tcPr/>
                </a:tc>
                <a:tc>
                  <a:txBody>
                    <a:bodyPr/>
                    <a:lstStyle/>
                    <a:p>
                      <a:pPr algn="ctr"/>
                      <a:r>
                        <a:rPr lang="nb-NO" sz="1400" dirty="0" smtClean="0"/>
                        <a:t>122</a:t>
                      </a:r>
                      <a:endParaRPr lang="nb-NO" sz="1400" dirty="0"/>
                    </a:p>
                  </a:txBody>
                  <a:tcPr/>
                </a:tc>
                <a:tc>
                  <a:txBody>
                    <a:bodyPr/>
                    <a:lstStyle/>
                    <a:p>
                      <a:pPr algn="ctr"/>
                      <a:r>
                        <a:rPr lang="nb-NO" sz="1400" dirty="0" smtClean="0"/>
                        <a:t>1.17</a:t>
                      </a:r>
                      <a:endParaRPr lang="nb-NO" sz="1400" dirty="0"/>
                    </a:p>
                  </a:txBody>
                  <a:tcPr/>
                </a:tc>
                <a:tc>
                  <a:txBody>
                    <a:bodyPr/>
                    <a:lstStyle/>
                    <a:p>
                      <a:pPr algn="ctr"/>
                      <a:r>
                        <a:rPr lang="nb-NO" sz="1400" dirty="0" smtClean="0"/>
                        <a:t>-1.39</a:t>
                      </a:r>
                      <a:endParaRPr lang="nb-NO" sz="1400" dirty="0"/>
                    </a:p>
                  </a:txBody>
                  <a:tcPr/>
                </a:tc>
                <a:tc>
                  <a:txBody>
                    <a:bodyPr/>
                    <a:lstStyle/>
                    <a:p>
                      <a:pPr algn="ctr"/>
                      <a:r>
                        <a:rPr lang="nb-NO" sz="1400" dirty="0" smtClean="0"/>
                        <a:t>-,52</a:t>
                      </a:r>
                      <a:endParaRPr lang="nb-NO" sz="1400" dirty="0"/>
                    </a:p>
                  </a:txBody>
                  <a:tcPr/>
                </a:tc>
                <a:tc>
                  <a:txBody>
                    <a:bodyPr/>
                    <a:lstStyle/>
                    <a:p>
                      <a:pPr algn="ctr"/>
                      <a:r>
                        <a:rPr lang="nb-NO" sz="1400" dirty="0" smtClean="0"/>
                        <a:t>-.36</a:t>
                      </a:r>
                      <a:endParaRPr lang="nb-NO" sz="1400" dirty="0"/>
                    </a:p>
                  </a:txBody>
                  <a:tcPr/>
                </a:tc>
                <a:extLst>
                  <a:ext uri="{0D108BD9-81ED-4DB2-BD59-A6C34878D82A}">
                    <a16:rowId xmlns:a16="http://schemas.microsoft.com/office/drawing/2014/main" val="3725248767"/>
                  </a:ext>
                </a:extLst>
              </a:tr>
              <a:tr h="355844">
                <a:tc>
                  <a:txBody>
                    <a:bodyPr/>
                    <a:lstStyle/>
                    <a:p>
                      <a:endParaRPr lang="nb-NO" sz="1400" dirty="0"/>
                    </a:p>
                  </a:txBody>
                  <a:tcPr/>
                </a:tc>
                <a:tc>
                  <a:txBody>
                    <a:bodyPr/>
                    <a:lstStyle/>
                    <a:p>
                      <a:pPr algn="ctr"/>
                      <a:r>
                        <a:rPr lang="nb-NO" sz="1400" dirty="0" smtClean="0"/>
                        <a:t>[19]</a:t>
                      </a:r>
                      <a:endParaRPr lang="nb-NO" sz="1400" dirty="0"/>
                    </a:p>
                  </a:txBody>
                  <a:tcPr/>
                </a:tc>
                <a:tc>
                  <a:txBody>
                    <a:bodyPr/>
                    <a:lstStyle/>
                    <a:p>
                      <a:pPr algn="ctr"/>
                      <a:r>
                        <a:rPr lang="nb-NO" sz="1400" dirty="0" smtClean="0"/>
                        <a:t>(1.06)</a:t>
                      </a:r>
                      <a:endParaRPr lang="nb-NO" sz="1400" dirty="0"/>
                    </a:p>
                  </a:txBody>
                  <a:tcPr/>
                </a:tc>
                <a:tc>
                  <a:txBody>
                    <a:bodyPr/>
                    <a:lstStyle/>
                    <a:p>
                      <a:pPr algn="ctr"/>
                      <a:r>
                        <a:rPr lang="nb-NO" sz="1400" dirty="0" smtClean="0"/>
                        <a:t>(.99)</a:t>
                      </a:r>
                      <a:endParaRPr lang="nb-NO" sz="1400" dirty="0"/>
                    </a:p>
                  </a:txBody>
                  <a:tcPr/>
                </a:tc>
                <a:tc>
                  <a:txBody>
                    <a:bodyPr/>
                    <a:lstStyle/>
                    <a:p>
                      <a:pPr algn="ctr"/>
                      <a:r>
                        <a:rPr lang="nb-NO" sz="1400" dirty="0" smtClean="0"/>
                        <a:t>(.93)</a:t>
                      </a:r>
                      <a:endParaRPr lang="nb-NO" sz="1400" dirty="0"/>
                    </a:p>
                  </a:txBody>
                  <a:tcPr/>
                </a:tc>
                <a:tc>
                  <a:txBody>
                    <a:bodyPr/>
                    <a:lstStyle/>
                    <a:p>
                      <a:pPr algn="ctr"/>
                      <a:r>
                        <a:rPr lang="nb-NO" sz="1400" dirty="0" smtClean="0"/>
                        <a:t>(.85)</a:t>
                      </a:r>
                      <a:endParaRPr lang="nb-NO" sz="1400" dirty="0"/>
                    </a:p>
                  </a:txBody>
                  <a:tcPr/>
                </a:tc>
                <a:extLst>
                  <a:ext uri="{0D108BD9-81ED-4DB2-BD59-A6C34878D82A}">
                    <a16:rowId xmlns:a16="http://schemas.microsoft.com/office/drawing/2014/main" val="65882647"/>
                  </a:ext>
                </a:extLst>
              </a:tr>
              <a:tr h="355844">
                <a:tc>
                  <a:txBody>
                    <a:bodyPr/>
                    <a:lstStyle/>
                    <a:p>
                      <a:r>
                        <a:rPr lang="nb-NO" sz="1400" dirty="0" smtClean="0"/>
                        <a:t>Mental </a:t>
                      </a:r>
                      <a:r>
                        <a:rPr lang="nb-NO" sz="1400" dirty="0" err="1" smtClean="0"/>
                        <a:t>health</a:t>
                      </a:r>
                      <a:r>
                        <a:rPr lang="nb-NO" sz="1400" dirty="0" smtClean="0"/>
                        <a:t> </a:t>
                      </a:r>
                      <a:r>
                        <a:rPr lang="nb-NO" sz="1400" dirty="0" err="1" smtClean="0"/>
                        <a:t>index</a:t>
                      </a:r>
                      <a:endParaRPr lang="nb-NO" sz="1400" dirty="0"/>
                    </a:p>
                  </a:txBody>
                  <a:tcPr/>
                </a:tc>
                <a:tc>
                  <a:txBody>
                    <a:bodyPr/>
                    <a:lstStyle/>
                    <a:p>
                      <a:pPr algn="ctr"/>
                      <a:r>
                        <a:rPr lang="nb-NO" sz="1400" dirty="0" smtClean="0"/>
                        <a:t>75.5</a:t>
                      </a:r>
                      <a:endParaRPr lang="nb-NO" sz="1400" dirty="0"/>
                    </a:p>
                  </a:txBody>
                  <a:tcPr/>
                </a:tc>
                <a:tc>
                  <a:txBody>
                    <a:bodyPr/>
                    <a:lstStyle/>
                    <a:p>
                      <a:pPr algn="ctr"/>
                      <a:r>
                        <a:rPr lang="nb-NO" sz="1400" dirty="0" smtClean="0"/>
                        <a:t>.45</a:t>
                      </a:r>
                      <a:endParaRPr lang="nb-NO" sz="1400" dirty="0"/>
                    </a:p>
                  </a:txBody>
                  <a:tcPr/>
                </a:tc>
                <a:tc>
                  <a:txBody>
                    <a:bodyPr/>
                    <a:lstStyle/>
                    <a:p>
                      <a:pPr algn="ctr"/>
                      <a:r>
                        <a:rPr lang="nb-NO" sz="1400" dirty="0" smtClean="0"/>
                        <a:t>1.07</a:t>
                      </a:r>
                      <a:endParaRPr lang="nb-NO" sz="1400" dirty="0"/>
                    </a:p>
                  </a:txBody>
                  <a:tcPr/>
                </a:tc>
                <a:tc>
                  <a:txBody>
                    <a:bodyPr/>
                    <a:lstStyle/>
                    <a:p>
                      <a:pPr algn="ctr"/>
                      <a:r>
                        <a:rPr lang="nb-NO" sz="1400" dirty="0" smtClean="0"/>
                        <a:t>.43</a:t>
                      </a:r>
                      <a:endParaRPr lang="nb-NO" sz="1400" dirty="0"/>
                    </a:p>
                  </a:txBody>
                  <a:tcPr/>
                </a:tc>
                <a:tc>
                  <a:txBody>
                    <a:bodyPr/>
                    <a:lstStyle/>
                    <a:p>
                      <a:pPr algn="ctr"/>
                      <a:r>
                        <a:rPr lang="nb-NO" sz="1400" dirty="0" smtClean="0"/>
                        <a:t>.64</a:t>
                      </a:r>
                      <a:endParaRPr lang="nb-NO" sz="1400" dirty="0"/>
                    </a:p>
                  </a:txBody>
                  <a:tcPr/>
                </a:tc>
                <a:extLst>
                  <a:ext uri="{0D108BD9-81ED-4DB2-BD59-A6C34878D82A}">
                    <a16:rowId xmlns:a16="http://schemas.microsoft.com/office/drawing/2014/main" val="2209785315"/>
                  </a:ext>
                </a:extLst>
              </a:tr>
              <a:tr h="355844">
                <a:tc>
                  <a:txBody>
                    <a:bodyPr/>
                    <a:lstStyle/>
                    <a:p>
                      <a:endParaRPr lang="nb-NO" sz="1400"/>
                    </a:p>
                  </a:txBody>
                  <a:tcPr/>
                </a:tc>
                <a:tc>
                  <a:txBody>
                    <a:bodyPr/>
                    <a:lstStyle/>
                    <a:p>
                      <a:pPr algn="ctr"/>
                      <a:r>
                        <a:rPr lang="nb-NO" sz="1400" dirty="0" smtClean="0"/>
                        <a:t>[14.8]</a:t>
                      </a:r>
                      <a:endParaRPr lang="nb-NO" sz="1400" dirty="0"/>
                    </a:p>
                  </a:txBody>
                  <a:tcPr/>
                </a:tc>
                <a:tc>
                  <a:txBody>
                    <a:bodyPr/>
                    <a:lstStyle/>
                    <a:p>
                      <a:pPr algn="ctr"/>
                      <a:r>
                        <a:rPr lang="nb-NO" sz="1400" dirty="0" smtClean="0"/>
                        <a:t>(.91)</a:t>
                      </a:r>
                      <a:endParaRPr lang="nb-NO" sz="1400" dirty="0"/>
                    </a:p>
                  </a:txBody>
                  <a:tcPr/>
                </a:tc>
                <a:tc>
                  <a:txBody>
                    <a:bodyPr/>
                    <a:lstStyle/>
                    <a:p>
                      <a:pPr algn="ctr"/>
                      <a:r>
                        <a:rPr lang="nb-NO" sz="1400" dirty="0" smtClean="0"/>
                        <a:t>(.87)</a:t>
                      </a:r>
                      <a:endParaRPr lang="nb-NO" sz="1400" dirty="0"/>
                    </a:p>
                  </a:txBody>
                  <a:tcPr/>
                </a:tc>
                <a:tc>
                  <a:txBody>
                    <a:bodyPr/>
                    <a:lstStyle/>
                    <a:p>
                      <a:pPr algn="ctr"/>
                      <a:r>
                        <a:rPr lang="nb-NO" sz="1400" dirty="0" smtClean="0"/>
                        <a:t>(.83)</a:t>
                      </a:r>
                      <a:endParaRPr lang="nb-NO" sz="1400" dirty="0"/>
                    </a:p>
                  </a:txBody>
                  <a:tcPr/>
                </a:tc>
                <a:tc>
                  <a:txBody>
                    <a:bodyPr/>
                    <a:lstStyle/>
                    <a:p>
                      <a:pPr algn="ctr"/>
                      <a:r>
                        <a:rPr lang="nb-NO" sz="1400" dirty="0" smtClean="0"/>
                        <a:t>(.75)</a:t>
                      </a:r>
                      <a:endParaRPr lang="nb-NO" sz="1400" dirty="0"/>
                    </a:p>
                  </a:txBody>
                  <a:tcPr/>
                </a:tc>
                <a:extLst>
                  <a:ext uri="{0D108BD9-81ED-4DB2-BD59-A6C34878D82A}">
                    <a16:rowId xmlns:a16="http://schemas.microsoft.com/office/drawing/2014/main" val="711636303"/>
                  </a:ext>
                </a:extLst>
              </a:tr>
            </a:tbl>
          </a:graphicData>
        </a:graphic>
      </p:graphicFrame>
      <p:sp>
        <p:nvSpPr>
          <p:cNvPr id="5" name="Footer Placeholder 4"/>
          <p:cNvSpPr>
            <a:spLocks noGrp="1"/>
          </p:cNvSpPr>
          <p:nvPr>
            <p:ph type="ftr" sz="quarter" idx="32"/>
          </p:nvPr>
        </p:nvSpPr>
        <p:spPr/>
        <p:txBody>
          <a:bodyPr/>
          <a:lstStyle/>
          <a:p>
            <a:endParaRPr lang="nb-NO" dirty="0"/>
          </a:p>
        </p:txBody>
      </p:sp>
      <p:sp>
        <p:nvSpPr>
          <p:cNvPr id="6" name="Slide Number Placeholder 5"/>
          <p:cNvSpPr>
            <a:spLocks noGrp="1"/>
          </p:cNvSpPr>
          <p:nvPr>
            <p:ph type="sldNum" sz="quarter" idx="33"/>
          </p:nvPr>
        </p:nvSpPr>
        <p:spPr/>
        <p:txBody>
          <a:bodyPr/>
          <a:lstStyle/>
          <a:p>
            <a:r>
              <a:rPr lang="en-US" smtClean="0"/>
              <a:t>Page </a:t>
            </a:r>
            <a:fld id="{5251F420-7306-4E7C-A79E-F31A38F7D392}" type="slidenum">
              <a:rPr lang="en-US" smtClean="0"/>
              <a:pPr/>
              <a:t>19</a:t>
            </a:fld>
            <a:endParaRPr lang="en-US" dirty="0"/>
          </a:p>
        </p:txBody>
      </p:sp>
      <p:sp>
        <p:nvSpPr>
          <p:cNvPr id="8" name="Rectangle 7"/>
          <p:cNvSpPr/>
          <p:nvPr/>
        </p:nvSpPr>
        <p:spPr>
          <a:xfrm>
            <a:off x="6229310" y="1857375"/>
            <a:ext cx="5582522" cy="714375"/>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Rectangle 8"/>
          <p:cNvSpPr/>
          <p:nvPr/>
        </p:nvSpPr>
        <p:spPr>
          <a:xfrm>
            <a:off x="8077200" y="2571750"/>
            <a:ext cx="3734632" cy="714375"/>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04563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458;g105de851017_0_119"/>
          <p:cNvPicPr preferRelativeResize="0"/>
          <p:nvPr/>
        </p:nvPicPr>
        <p:blipFill rotWithShape="1">
          <a:blip r:embed="rId3">
            <a:alphaModFix/>
          </a:blip>
          <a:srcRect/>
          <a:stretch/>
        </p:blipFill>
        <p:spPr>
          <a:xfrm flipH="1">
            <a:off x="4674717" y="3182727"/>
            <a:ext cx="2842566" cy="2844000"/>
          </a:xfrm>
          <a:prstGeom prst="rect">
            <a:avLst/>
          </a:prstGeom>
          <a:noFill/>
          <a:ln>
            <a:noFill/>
          </a:ln>
        </p:spPr>
      </p:pic>
      <p:sp>
        <p:nvSpPr>
          <p:cNvPr id="2" name="Title 1"/>
          <p:cNvSpPr>
            <a:spLocks noGrp="1"/>
          </p:cNvSpPr>
          <p:nvPr>
            <p:ph type="title"/>
          </p:nvPr>
        </p:nvSpPr>
        <p:spPr/>
        <p:txBody>
          <a:bodyPr/>
          <a:lstStyle/>
          <a:p>
            <a:r>
              <a:rPr lang="en-US" dirty="0" smtClean="0"/>
              <a:t>Last session’s t</a:t>
            </a:r>
            <a:r>
              <a:rPr lang="en-US" dirty="0" smtClean="0"/>
              <a:t>ake-away </a:t>
            </a:r>
            <a:r>
              <a:rPr lang="en-US" dirty="0" smtClean="0"/>
              <a:t>messages</a:t>
            </a:r>
            <a:endParaRPr lang="en-US" dirty="0"/>
          </a:p>
        </p:txBody>
      </p:sp>
      <p:sp>
        <p:nvSpPr>
          <p:cNvPr id="3" name="Content Placeholder 2"/>
          <p:cNvSpPr>
            <a:spLocks noGrp="1"/>
          </p:cNvSpPr>
          <p:nvPr>
            <p:ph sz="quarter" idx="31"/>
          </p:nvPr>
        </p:nvSpPr>
        <p:spPr>
          <a:xfrm>
            <a:off x="380168" y="1180008"/>
            <a:ext cx="11431664" cy="2833992"/>
          </a:xfrm>
        </p:spPr>
        <p:txBody>
          <a:bodyPr anchor="ctr"/>
          <a:lstStyle/>
          <a:p>
            <a:pPr marL="285750" indent="-285750">
              <a:buFont typeface="Arial" panose="020B0604020202020204" pitchFamily="34" charset="0"/>
              <a:buChar char="•"/>
            </a:pPr>
            <a:r>
              <a:rPr lang="en-US" sz="2000" dirty="0"/>
              <a:t>(Quasi-)experiments have the potential to answer causal research questions, but not </a:t>
            </a:r>
            <a:r>
              <a:rPr lang="en-US" sz="2000" dirty="0" smtClean="0"/>
              <a:t>others.</a:t>
            </a:r>
          </a:p>
          <a:p>
            <a:pPr marL="285750" indent="-285750">
              <a:buFont typeface="Arial" panose="020B0604020202020204" pitchFamily="34" charset="0"/>
              <a:buChar char="•"/>
            </a:pPr>
            <a:r>
              <a:rPr lang="en-US" sz="2000" dirty="0"/>
              <a:t>Selection bias, feasibility and implementation, and generalization are the most central issues in (quasi-)experiments </a:t>
            </a:r>
            <a:endParaRPr lang="nb-NO" sz="2000" dirty="0" smtClean="0">
              <a:solidFill>
                <a:schemeClr val="tx1"/>
              </a:solidFill>
            </a:endParaRPr>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2</a:t>
            </a:fld>
            <a:endParaRPr lang="en-US" dirty="0"/>
          </a:p>
        </p:txBody>
      </p:sp>
    </p:spTree>
    <p:extLst>
      <p:ext uri="{BB962C8B-B14F-4D97-AF65-F5344CB8AC3E}">
        <p14:creationId xmlns:p14="http://schemas.microsoft.com/office/powerpoint/2010/main" val="1505609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Randomized Control Trials</a:t>
            </a:r>
            <a:endParaRPr lang="en-US" dirty="0"/>
          </a:p>
        </p:txBody>
      </p:sp>
      <p:sp>
        <p:nvSpPr>
          <p:cNvPr id="3" name="Subtitle 2"/>
          <p:cNvSpPr>
            <a:spLocks noGrp="1"/>
          </p:cNvSpPr>
          <p:nvPr>
            <p:ph type="subTitle" idx="13"/>
          </p:nvPr>
        </p:nvSpPr>
        <p:spPr/>
        <p:txBody>
          <a:bodyPr/>
          <a:lstStyle/>
          <a:p>
            <a:r>
              <a:rPr lang="en-US" dirty="0" smtClean="0"/>
              <a:t>Interpretation of results</a:t>
            </a:r>
            <a:endParaRPr lang="en-US" dirty="0"/>
          </a:p>
        </p:txBody>
      </p:sp>
      <p:sp>
        <p:nvSpPr>
          <p:cNvPr id="4" name="Content Placeholder 3"/>
          <p:cNvSpPr>
            <a:spLocks noGrp="1"/>
          </p:cNvSpPr>
          <p:nvPr>
            <p:ph sz="half" idx="30"/>
          </p:nvPr>
        </p:nvSpPr>
        <p:spPr/>
        <p:txBody>
          <a:bodyPr/>
          <a:lstStyle/>
          <a:p>
            <a:r>
              <a:rPr lang="en-US" dirty="0" smtClean="0"/>
              <a:t>We have checked for balance, and we have found significant and insignificant average differences in the outcome variables of control and treated groups.</a:t>
            </a:r>
          </a:p>
          <a:p>
            <a:r>
              <a:rPr lang="en-US" dirty="0" smtClean="0"/>
              <a:t>How do we interpret these results?</a:t>
            </a:r>
          </a:p>
          <a:p>
            <a:pPr lvl="1"/>
            <a:r>
              <a:rPr lang="en-US" dirty="0" smtClean="0"/>
              <a:t>“These HIE findings convinced many economists that generous health insurance can have unintended and undesirable consequences, increasing health-care usage and costs without generating a dividend in the form of better health.” (Angrist &amp; </a:t>
            </a:r>
            <a:r>
              <a:rPr lang="en-US" dirty="0" err="1" smtClean="0"/>
              <a:t>Pischke</a:t>
            </a:r>
            <a:r>
              <a:rPr lang="en-US" dirty="0" smtClean="0"/>
              <a:t>, 2015, p. 24)</a:t>
            </a:r>
          </a:p>
          <a:p>
            <a:r>
              <a:rPr lang="en-US" dirty="0" smtClean="0"/>
              <a:t>But… </a:t>
            </a:r>
            <a:r>
              <a:rPr lang="en-US" dirty="0" smtClean="0">
                <a:solidFill>
                  <a:srgbClr val="00B050"/>
                </a:solidFill>
              </a:rPr>
              <a:t>do you remember limitations of the study affecting the conclusions (interpretations) of those economists?</a:t>
            </a:r>
            <a:endParaRPr lang="en-US" dirty="0">
              <a:solidFill>
                <a:srgbClr val="00B050"/>
              </a:solidFill>
            </a:endParaRPr>
          </a:p>
        </p:txBody>
      </p:sp>
      <p:sp>
        <p:nvSpPr>
          <p:cNvPr id="5" name="Footer Placeholder 4"/>
          <p:cNvSpPr>
            <a:spLocks noGrp="1"/>
          </p:cNvSpPr>
          <p:nvPr>
            <p:ph type="ftr" sz="quarter" idx="32"/>
          </p:nvPr>
        </p:nvSpPr>
        <p:spPr/>
        <p:txBody>
          <a:bodyPr/>
          <a:lstStyle/>
          <a:p>
            <a:endParaRPr lang="nb-NO" dirty="0"/>
          </a:p>
        </p:txBody>
      </p:sp>
      <p:sp>
        <p:nvSpPr>
          <p:cNvPr id="6" name="Slide Number Placeholder 5"/>
          <p:cNvSpPr>
            <a:spLocks noGrp="1"/>
          </p:cNvSpPr>
          <p:nvPr>
            <p:ph type="sldNum" sz="quarter" idx="33"/>
          </p:nvPr>
        </p:nvSpPr>
        <p:spPr/>
        <p:txBody>
          <a:bodyPr/>
          <a:lstStyle/>
          <a:p>
            <a:r>
              <a:rPr lang="en-US" smtClean="0"/>
              <a:t>Page </a:t>
            </a:r>
            <a:fld id="{5251F420-7306-4E7C-A79E-F31A38F7D392}" type="slidenum">
              <a:rPr lang="en-US" smtClean="0"/>
              <a:pPr/>
              <a:t>20</a:t>
            </a:fld>
            <a:endParaRPr lang="en-US" dirty="0"/>
          </a:p>
        </p:txBody>
      </p:sp>
    </p:spTree>
    <p:extLst>
      <p:ext uri="{BB962C8B-B14F-4D97-AF65-F5344CB8AC3E}">
        <p14:creationId xmlns:p14="http://schemas.microsoft.com/office/powerpoint/2010/main" val="70967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6"/>
          </p:nvPr>
        </p:nvSpPr>
        <p:spPr/>
        <p:txBody>
          <a:bodyPr/>
          <a:lstStyle/>
          <a:p>
            <a:r>
              <a:rPr lang="nb-NO" dirty="0" smtClean="0"/>
              <a:t>Source: </a:t>
            </a:r>
            <a:r>
              <a:rPr lang="nb-NO" dirty="0" smtClean="0">
                <a:hlinkClick r:id="rId2"/>
              </a:rPr>
              <a:t>rand.org</a:t>
            </a:r>
            <a:endParaRPr lang="nb-NO" dirty="0"/>
          </a:p>
        </p:txBody>
      </p:sp>
      <p:sp>
        <p:nvSpPr>
          <p:cNvPr id="2" name="Title 1"/>
          <p:cNvSpPr>
            <a:spLocks noGrp="1"/>
          </p:cNvSpPr>
          <p:nvPr>
            <p:ph type="title"/>
          </p:nvPr>
        </p:nvSpPr>
        <p:spPr/>
        <p:txBody>
          <a:bodyPr/>
          <a:lstStyle/>
          <a:p>
            <a:r>
              <a:rPr lang="nb-NO" dirty="0" err="1" smtClean="0"/>
              <a:t>Randomized</a:t>
            </a:r>
            <a:r>
              <a:rPr lang="nb-NO" dirty="0" smtClean="0"/>
              <a:t> Control Trials</a:t>
            </a:r>
            <a:endParaRPr lang="nb-NO" dirty="0"/>
          </a:p>
        </p:txBody>
      </p:sp>
      <p:sp>
        <p:nvSpPr>
          <p:cNvPr id="3" name="Subtitle 2"/>
          <p:cNvSpPr>
            <a:spLocks noGrp="1"/>
          </p:cNvSpPr>
          <p:nvPr>
            <p:ph type="subTitle" idx="13"/>
          </p:nvPr>
        </p:nvSpPr>
        <p:spPr/>
        <p:txBody>
          <a:bodyPr/>
          <a:lstStyle/>
          <a:p>
            <a:r>
              <a:rPr lang="nb-NO" dirty="0" err="1" smtClean="0"/>
              <a:t>Interpretation</a:t>
            </a:r>
            <a:r>
              <a:rPr lang="nb-NO" dirty="0" smtClean="0"/>
              <a:t> </a:t>
            </a:r>
            <a:r>
              <a:rPr lang="nb-NO" dirty="0" err="1" smtClean="0"/>
              <a:t>of</a:t>
            </a:r>
            <a:r>
              <a:rPr lang="nb-NO" dirty="0" smtClean="0"/>
              <a:t> </a:t>
            </a:r>
            <a:r>
              <a:rPr lang="nb-NO" dirty="0" err="1" smtClean="0"/>
              <a:t>Results</a:t>
            </a:r>
            <a:endParaRPr lang="nb-NO" dirty="0"/>
          </a:p>
        </p:txBody>
      </p:sp>
      <p:sp>
        <p:nvSpPr>
          <p:cNvPr id="9" name="Content Placeholder 8"/>
          <p:cNvSpPr>
            <a:spLocks noGrp="1"/>
          </p:cNvSpPr>
          <p:nvPr>
            <p:ph sz="half" idx="29"/>
          </p:nvPr>
        </p:nvSpPr>
        <p:spPr/>
        <p:txBody>
          <a:bodyPr anchor="ctr"/>
          <a:lstStyle/>
          <a:p>
            <a:r>
              <a:rPr lang="nb-NO" dirty="0" err="1"/>
              <a:t>Limitations</a:t>
            </a:r>
            <a:r>
              <a:rPr lang="nb-NO" dirty="0"/>
              <a:t> </a:t>
            </a:r>
            <a:r>
              <a:rPr lang="nb-NO" dirty="0" err="1"/>
              <a:t>of</a:t>
            </a:r>
            <a:r>
              <a:rPr lang="nb-NO" dirty="0"/>
              <a:t> HIE RAND:</a:t>
            </a:r>
          </a:p>
          <a:p>
            <a:pPr lvl="1"/>
            <a:r>
              <a:rPr lang="nb-NO" dirty="0"/>
              <a:t>Limited </a:t>
            </a:r>
            <a:r>
              <a:rPr lang="nb-NO" dirty="0" err="1"/>
              <a:t>treatments</a:t>
            </a:r>
            <a:endParaRPr lang="nb-NO" dirty="0"/>
          </a:p>
          <a:p>
            <a:pPr lvl="1"/>
            <a:r>
              <a:rPr lang="nb-NO" dirty="0"/>
              <a:t>Limited </a:t>
            </a:r>
            <a:r>
              <a:rPr lang="nb-NO" dirty="0" err="1"/>
              <a:t>representability</a:t>
            </a:r>
            <a:r>
              <a:rPr lang="nb-NO" dirty="0"/>
              <a:t> </a:t>
            </a:r>
            <a:r>
              <a:rPr lang="nb-NO" dirty="0" err="1"/>
              <a:t>of</a:t>
            </a:r>
            <a:r>
              <a:rPr lang="nb-NO" dirty="0"/>
              <a:t> </a:t>
            </a:r>
            <a:r>
              <a:rPr lang="nb-NO" dirty="0" err="1"/>
              <a:t>the</a:t>
            </a:r>
            <a:r>
              <a:rPr lang="nb-NO" dirty="0"/>
              <a:t> sample </a:t>
            </a:r>
            <a:r>
              <a:rPr lang="nb-NO" dirty="0" err="1"/>
              <a:t>of</a:t>
            </a:r>
            <a:r>
              <a:rPr lang="nb-NO" dirty="0"/>
              <a:t> </a:t>
            </a:r>
            <a:r>
              <a:rPr lang="nb-NO" dirty="0" err="1"/>
              <a:t>uninsuranced</a:t>
            </a:r>
            <a:r>
              <a:rPr lang="nb-NO" dirty="0"/>
              <a:t> </a:t>
            </a:r>
            <a:r>
              <a:rPr lang="nb-NO" dirty="0" err="1"/>
              <a:t>population</a:t>
            </a:r>
            <a:endParaRPr lang="nb-NO" dirty="0"/>
          </a:p>
          <a:p>
            <a:pPr lvl="1"/>
            <a:r>
              <a:rPr lang="nb-NO" dirty="0" err="1"/>
              <a:t>Grouping</a:t>
            </a:r>
            <a:r>
              <a:rPr lang="nb-NO" dirty="0"/>
              <a:t> ad-hoc due to </a:t>
            </a:r>
            <a:r>
              <a:rPr lang="nb-NO" dirty="0" err="1"/>
              <a:t>the</a:t>
            </a:r>
            <a:r>
              <a:rPr lang="nb-NO" dirty="0"/>
              <a:t> </a:t>
            </a:r>
            <a:r>
              <a:rPr lang="nb-NO" dirty="0" err="1"/>
              <a:t>small</a:t>
            </a:r>
            <a:r>
              <a:rPr lang="nb-NO" dirty="0"/>
              <a:t> </a:t>
            </a:r>
            <a:r>
              <a:rPr lang="nb-NO" dirty="0" err="1"/>
              <a:t>size</a:t>
            </a:r>
            <a:r>
              <a:rPr lang="nb-NO" dirty="0"/>
              <a:t> </a:t>
            </a:r>
            <a:r>
              <a:rPr lang="nb-NO" dirty="0" err="1"/>
              <a:t>of</a:t>
            </a:r>
            <a:r>
              <a:rPr lang="nb-NO" dirty="0"/>
              <a:t> </a:t>
            </a:r>
            <a:r>
              <a:rPr lang="nb-NO" dirty="0" err="1"/>
              <a:t>the</a:t>
            </a:r>
            <a:r>
              <a:rPr lang="nb-NO" dirty="0"/>
              <a:t> different </a:t>
            </a:r>
            <a:r>
              <a:rPr lang="nb-NO" dirty="0" err="1"/>
              <a:t>treatments</a:t>
            </a:r>
            <a:endParaRPr lang="nb-NO" dirty="0"/>
          </a:p>
          <a:p>
            <a:r>
              <a:rPr lang="nb-NO" dirty="0" err="1"/>
              <a:t>Other</a:t>
            </a:r>
            <a:r>
              <a:rPr lang="nb-NO" dirty="0"/>
              <a:t> </a:t>
            </a:r>
            <a:r>
              <a:rPr lang="nb-NO" dirty="0" err="1"/>
              <a:t>threats</a:t>
            </a:r>
            <a:r>
              <a:rPr lang="nb-NO" dirty="0"/>
              <a:t> in RCT:</a:t>
            </a:r>
          </a:p>
          <a:p>
            <a:pPr lvl="1"/>
            <a:r>
              <a:rPr lang="nb-NO" dirty="0" err="1"/>
              <a:t>Attrition</a:t>
            </a:r>
            <a:endParaRPr lang="nb-NO" dirty="0"/>
          </a:p>
          <a:p>
            <a:pPr lvl="1"/>
            <a:r>
              <a:rPr lang="nb-NO" dirty="0" err="1"/>
              <a:t>Missing</a:t>
            </a:r>
            <a:r>
              <a:rPr lang="nb-NO" dirty="0"/>
              <a:t> </a:t>
            </a:r>
            <a:r>
              <a:rPr lang="nb-NO" dirty="0" smtClean="0"/>
              <a:t>data</a:t>
            </a:r>
            <a:endParaRPr lang="nb-NO" dirty="0"/>
          </a:p>
        </p:txBody>
      </p:sp>
      <p:sp>
        <p:nvSpPr>
          <p:cNvPr id="6" name="Slide Number Placeholder 5"/>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21</a:t>
            </a:fld>
            <a:endParaRPr lang="en-US" dirty="0"/>
          </a:p>
        </p:txBody>
      </p:sp>
      <p:pic>
        <p:nvPicPr>
          <p:cNvPr id="11" name="Picture 10"/>
          <p:cNvPicPr>
            <a:picLocks noChangeAspect="1"/>
          </p:cNvPicPr>
          <p:nvPr/>
        </p:nvPicPr>
        <p:blipFill>
          <a:blip r:embed="rId3"/>
          <a:stretch>
            <a:fillRect/>
          </a:stretch>
        </p:blipFill>
        <p:spPr>
          <a:xfrm>
            <a:off x="7214470" y="602032"/>
            <a:ext cx="4597362" cy="48649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1801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nb-NO" dirty="0" smtClean="0"/>
              <a:t>Summing up</a:t>
            </a:r>
            <a:endParaRPr lang="nb-NO" dirty="0"/>
          </a:p>
        </p:txBody>
      </p:sp>
      <p:pic>
        <p:nvPicPr>
          <p:cNvPr id="11" name="eGRd8jBdNYg"/>
          <p:cNvPicPr>
            <a:picLocks noGrp="1" noRot="1" noChangeAspect="1"/>
          </p:cNvPicPr>
          <p:nvPr>
            <p:ph sz="quarter" idx="31"/>
            <a:videoFile r:link="rId1"/>
          </p:nvPr>
        </p:nvPicPr>
        <p:blipFill>
          <a:blip r:embed="rId3"/>
          <a:stretch>
            <a:fillRect/>
          </a:stretch>
        </p:blipFill>
        <p:spPr>
          <a:xfrm>
            <a:off x="1618838" y="910597"/>
            <a:ext cx="8954324" cy="5036807"/>
          </a:xfrm>
          <a:prstGeom prst="rect">
            <a:avLst/>
          </a:prstGeom>
        </p:spPr>
      </p:pic>
      <p:sp>
        <p:nvSpPr>
          <p:cNvPr id="8" name="Slide Number Placeholder 7"/>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22</a:t>
            </a:fld>
            <a:endParaRPr lang="en-US"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706831">
            <a:off x="9716720" y="2143229"/>
            <a:ext cx="2951552" cy="257154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982530">
            <a:off x="-442665" y="2143228"/>
            <a:ext cx="2951552" cy="2571540"/>
          </a:xfrm>
          <a:prstGeom prst="rect">
            <a:avLst/>
          </a:prstGeom>
        </p:spPr>
      </p:pic>
    </p:spTree>
    <p:extLst>
      <p:ext uri="{BB962C8B-B14F-4D97-AF65-F5344CB8AC3E}">
        <p14:creationId xmlns:p14="http://schemas.microsoft.com/office/powerpoint/2010/main" val="41819246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away messages</a:t>
            </a:r>
            <a:endParaRPr lang="en-US" dirty="0"/>
          </a:p>
        </p:txBody>
      </p:sp>
      <p:sp>
        <p:nvSpPr>
          <p:cNvPr id="3" name="Content Placeholder 2"/>
          <p:cNvSpPr>
            <a:spLocks noGrp="1"/>
          </p:cNvSpPr>
          <p:nvPr>
            <p:ph sz="quarter" idx="31"/>
          </p:nvPr>
        </p:nvSpPr>
        <p:spPr/>
        <p:txBody>
          <a:bodyPr anchor="ctr"/>
          <a:lstStyle/>
          <a:p>
            <a:pPr marL="285750" indent="-285750">
              <a:buFont typeface="Arial" panose="020B0604020202020204" pitchFamily="34" charset="0"/>
              <a:buChar char="•"/>
            </a:pPr>
            <a:r>
              <a:rPr lang="en-US" sz="2000" dirty="0" smtClean="0"/>
              <a:t>Group comparisons are, in general, “fruitless comparisons” due to </a:t>
            </a:r>
            <a:r>
              <a:rPr lang="en-US" sz="2000" dirty="0" smtClean="0">
                <a:solidFill>
                  <a:srgbClr val="FF0000"/>
                </a:solidFill>
              </a:rPr>
              <a:t>selection bias</a:t>
            </a:r>
          </a:p>
          <a:p>
            <a:pPr marL="285750" indent="-285750">
              <a:buFont typeface="Arial" panose="020B0604020202020204" pitchFamily="34" charset="0"/>
              <a:buChar char="•"/>
            </a:pPr>
            <a:r>
              <a:rPr lang="en-US" sz="2000" dirty="0" smtClean="0"/>
              <a:t>Randomized Control Trials allow us to get rid of selection bias and, thus, “fruitful caparisons”</a:t>
            </a:r>
          </a:p>
          <a:p>
            <a:pPr marL="846146" lvl="1" indent="-285750"/>
            <a:r>
              <a:rPr lang="en-US" sz="2000" dirty="0" smtClean="0"/>
              <a:t>Effective randomization requires the </a:t>
            </a:r>
            <a:r>
              <a:rPr lang="en-US" sz="2000" dirty="0" smtClean="0">
                <a:solidFill>
                  <a:srgbClr val="FF0000"/>
                </a:solidFill>
              </a:rPr>
              <a:t>samples to be representative and large</a:t>
            </a:r>
            <a:r>
              <a:rPr lang="en-US" sz="2000" dirty="0" smtClean="0"/>
              <a:t> enough</a:t>
            </a:r>
          </a:p>
          <a:p>
            <a:pPr marL="846146" lvl="1" indent="-285750"/>
            <a:r>
              <a:rPr lang="en-US" sz="2000" dirty="0" smtClean="0"/>
              <a:t>We can evaluate whether the randomization process is successful by </a:t>
            </a:r>
            <a:r>
              <a:rPr lang="en-US" sz="2000" dirty="0" smtClean="0">
                <a:solidFill>
                  <a:srgbClr val="FF0000"/>
                </a:solidFill>
              </a:rPr>
              <a:t>checking for balance</a:t>
            </a:r>
            <a:r>
              <a:rPr lang="en-US" sz="2000" dirty="0" smtClean="0"/>
              <a:t> in the characteristics and pre-treatment outcomes of the control and treatment samples</a:t>
            </a:r>
          </a:p>
          <a:p>
            <a:pPr marL="285750" indent="-285750">
              <a:buFont typeface="Arial" panose="020B0604020202020204" pitchFamily="34" charset="0"/>
              <a:buChar char="•"/>
            </a:pPr>
            <a:r>
              <a:rPr lang="en-US" sz="2000" dirty="0" smtClean="0"/>
              <a:t>Inferring causal effects is a delicate process. Even after “successful” RCT, we have to be aware of possible </a:t>
            </a:r>
            <a:r>
              <a:rPr lang="en-US" sz="2000" dirty="0" smtClean="0">
                <a:solidFill>
                  <a:srgbClr val="FF0000"/>
                </a:solidFill>
              </a:rPr>
              <a:t>threats to validity</a:t>
            </a:r>
            <a:endParaRPr lang="en-US" sz="2000" dirty="0" smtClean="0"/>
          </a:p>
          <a:p>
            <a:pPr marL="846146" lvl="1" indent="-285750"/>
            <a:r>
              <a:rPr lang="en-US" sz="2000" dirty="0" smtClean="0"/>
              <a:t>Representability (external validity - generalizability)</a:t>
            </a:r>
          </a:p>
          <a:p>
            <a:pPr marL="846146" lvl="1" indent="-285750"/>
            <a:r>
              <a:rPr lang="en-US" sz="2000" dirty="0" smtClean="0"/>
              <a:t>Attrition and missing data</a:t>
            </a:r>
            <a:endParaRPr lang="nb-NO" sz="2000" dirty="0" smtClean="0"/>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23</a:t>
            </a:fld>
            <a:endParaRPr lang="en-US" dirty="0"/>
          </a:p>
        </p:txBody>
      </p:sp>
    </p:spTree>
    <p:extLst>
      <p:ext uri="{BB962C8B-B14F-4D97-AF65-F5344CB8AC3E}">
        <p14:creationId xmlns:p14="http://schemas.microsoft.com/office/powerpoint/2010/main" val="4111925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away messages</a:t>
            </a:r>
            <a:endParaRPr lang="en-US" dirty="0"/>
          </a:p>
        </p:txBody>
      </p:sp>
      <p:sp>
        <p:nvSpPr>
          <p:cNvPr id="3" name="Content Placeholder 2"/>
          <p:cNvSpPr>
            <a:spLocks noGrp="1"/>
          </p:cNvSpPr>
          <p:nvPr>
            <p:ph sz="quarter" idx="31"/>
          </p:nvPr>
        </p:nvSpPr>
        <p:spPr/>
        <p:txBody>
          <a:bodyPr anchor="ctr"/>
          <a:lstStyle/>
          <a:p>
            <a:pPr marL="285750" indent="-285750">
              <a:buFont typeface="Arial" panose="020B0604020202020204" pitchFamily="34" charset="0"/>
              <a:buChar char="•"/>
            </a:pPr>
            <a:r>
              <a:rPr lang="en-US" sz="2000" dirty="0" smtClean="0"/>
              <a:t>Group comparisons are, in general, “fruitless comparisons” due to </a:t>
            </a:r>
            <a:r>
              <a:rPr lang="en-US" sz="2000" dirty="0" smtClean="0">
                <a:solidFill>
                  <a:srgbClr val="FF0000"/>
                </a:solidFill>
              </a:rPr>
              <a:t>selection bias</a:t>
            </a:r>
            <a:r>
              <a:rPr lang="en-US" sz="2000" dirty="0" smtClean="0">
                <a:solidFill>
                  <a:schemeClr val="tx1"/>
                </a:solidFill>
              </a:rPr>
              <a:t>.</a:t>
            </a:r>
          </a:p>
          <a:p>
            <a:pPr marL="285750" indent="-285750">
              <a:buFont typeface="Arial" panose="020B0604020202020204" pitchFamily="34" charset="0"/>
              <a:buChar char="•"/>
            </a:pPr>
            <a:r>
              <a:rPr lang="en-US" sz="2000" dirty="0" smtClean="0"/>
              <a:t>Randomized Control Trials allow us to get rid of selection bias </a:t>
            </a:r>
            <a:r>
              <a:rPr lang="en-US" sz="2000" dirty="0" smtClean="0"/>
              <a:t>but require </a:t>
            </a:r>
            <a:r>
              <a:rPr lang="en-US" sz="2000" dirty="0" smtClean="0">
                <a:solidFill>
                  <a:srgbClr val="FF0000"/>
                </a:solidFill>
              </a:rPr>
              <a:t>samples </a:t>
            </a:r>
            <a:r>
              <a:rPr lang="en-US" sz="2000" dirty="0" smtClean="0">
                <a:solidFill>
                  <a:srgbClr val="FF0000"/>
                </a:solidFill>
              </a:rPr>
              <a:t>to be </a:t>
            </a:r>
            <a:r>
              <a:rPr lang="en-US" sz="2000" dirty="0" smtClean="0">
                <a:solidFill>
                  <a:srgbClr val="FF0000"/>
                </a:solidFill>
              </a:rPr>
              <a:t>representative and large</a:t>
            </a:r>
            <a:r>
              <a:rPr lang="en-US" sz="2000" dirty="0" smtClean="0"/>
              <a:t> enough.</a:t>
            </a:r>
          </a:p>
          <a:p>
            <a:pPr marL="285750" indent="-285750">
              <a:buFont typeface="Arial" panose="020B0604020202020204" pitchFamily="34" charset="0"/>
              <a:buChar char="•"/>
            </a:pPr>
            <a:r>
              <a:rPr lang="en-US" sz="2000" dirty="0" smtClean="0"/>
              <a:t>Even after a “successful” RCT, we have to be aware of possible </a:t>
            </a:r>
            <a:r>
              <a:rPr lang="en-US" sz="2000" dirty="0" smtClean="0">
                <a:solidFill>
                  <a:srgbClr val="FF0000"/>
                </a:solidFill>
              </a:rPr>
              <a:t>threats to </a:t>
            </a:r>
            <a:r>
              <a:rPr lang="en-US" sz="2000" dirty="0" smtClean="0">
                <a:solidFill>
                  <a:srgbClr val="FF0000"/>
                </a:solidFill>
              </a:rPr>
              <a:t>validity</a:t>
            </a:r>
            <a:r>
              <a:rPr lang="en-US" sz="2000" dirty="0">
                <a:solidFill>
                  <a:schemeClr val="tx1"/>
                </a:solidFill>
              </a:rPr>
              <a:t>.</a:t>
            </a:r>
            <a:endParaRPr lang="nb-NO" sz="2000" dirty="0" smtClean="0">
              <a:solidFill>
                <a:schemeClr val="tx1"/>
              </a:solidFill>
            </a:endParaRPr>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24</a:t>
            </a:fld>
            <a:endParaRPr lang="en-US" dirty="0"/>
          </a:p>
        </p:txBody>
      </p:sp>
    </p:spTree>
    <p:extLst>
      <p:ext uri="{BB962C8B-B14F-4D97-AF65-F5344CB8AC3E}">
        <p14:creationId xmlns:p14="http://schemas.microsoft.com/office/powerpoint/2010/main" val="10551371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References</a:t>
            </a:r>
            <a:endParaRPr lang="nb-NO" dirty="0"/>
          </a:p>
        </p:txBody>
      </p:sp>
      <p:sp>
        <p:nvSpPr>
          <p:cNvPr id="3" name="Content Placeholder 2"/>
          <p:cNvSpPr>
            <a:spLocks noGrp="1"/>
          </p:cNvSpPr>
          <p:nvPr>
            <p:ph sz="quarter" idx="31"/>
          </p:nvPr>
        </p:nvSpPr>
        <p:spPr/>
        <p:txBody>
          <a:bodyPr anchor="ctr"/>
          <a:lstStyle/>
          <a:p>
            <a:pPr marL="285750" indent="-285750">
              <a:buFont typeface="Arial" panose="020B0604020202020204" pitchFamily="34" charset="0"/>
              <a:buChar char="•"/>
            </a:pPr>
            <a:r>
              <a:rPr lang="de-DE" sz="2400" dirty="0" err="1" smtClean="0"/>
              <a:t>Angrist</a:t>
            </a:r>
            <a:r>
              <a:rPr lang="de-DE" sz="2400" dirty="0" smtClean="0"/>
              <a:t>, J. D., &amp; Pischke, J.-S. (2015). </a:t>
            </a:r>
            <a:r>
              <a:rPr lang="en-US" sz="2400" i="1" dirty="0" smtClean="0"/>
              <a:t>Mastering 'metrics : the path from cause to effect</a:t>
            </a:r>
            <a:r>
              <a:rPr lang="en-US" sz="2400" dirty="0" smtClean="0"/>
              <a:t>. Princeton University Press. </a:t>
            </a:r>
          </a:p>
          <a:p>
            <a:pPr marL="285750" indent="-285750">
              <a:buFont typeface="Arial" panose="020B0604020202020204" pitchFamily="34" charset="0"/>
              <a:buChar char="•"/>
            </a:pPr>
            <a:r>
              <a:rPr lang="nb-NO" sz="2400" dirty="0"/>
              <a:t>Cunningham, S. (2021). </a:t>
            </a:r>
            <a:r>
              <a:rPr lang="nb-NO" sz="2400" i="1" dirty="0" err="1"/>
              <a:t>Causal</a:t>
            </a:r>
            <a:r>
              <a:rPr lang="nb-NO" sz="2400" i="1" dirty="0"/>
              <a:t> </a:t>
            </a:r>
            <a:r>
              <a:rPr lang="nb-NO" sz="2400" i="1" dirty="0" err="1"/>
              <a:t>inference</a:t>
            </a:r>
            <a:r>
              <a:rPr lang="nb-NO" sz="2400" i="1" dirty="0"/>
              <a:t> : </a:t>
            </a:r>
            <a:r>
              <a:rPr lang="nb-NO" sz="2400" i="1" dirty="0" err="1"/>
              <a:t>the</a:t>
            </a:r>
            <a:r>
              <a:rPr lang="nb-NO" sz="2400" i="1" dirty="0"/>
              <a:t> </a:t>
            </a:r>
            <a:r>
              <a:rPr lang="nb-NO" sz="2400" i="1" dirty="0" err="1"/>
              <a:t>mixtape</a:t>
            </a:r>
            <a:r>
              <a:rPr lang="nb-NO" sz="2400" dirty="0"/>
              <a:t>. Yale </a:t>
            </a:r>
            <a:r>
              <a:rPr lang="nb-NO" sz="2400" dirty="0" err="1"/>
              <a:t>University</a:t>
            </a:r>
            <a:r>
              <a:rPr lang="nb-NO" sz="2400" dirty="0"/>
              <a:t> Press. </a:t>
            </a:r>
          </a:p>
          <a:p>
            <a:endParaRPr lang="en-US" dirty="0" smtClean="0"/>
          </a:p>
          <a:p>
            <a:endParaRPr lang="nb-NO" i="1" dirty="0"/>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25</a:t>
            </a:fld>
            <a:endParaRPr lang="en-US" dirty="0"/>
          </a:p>
        </p:txBody>
      </p:sp>
    </p:spTree>
    <p:extLst>
      <p:ext uri="{BB962C8B-B14F-4D97-AF65-F5344CB8AC3E}">
        <p14:creationId xmlns:p14="http://schemas.microsoft.com/office/powerpoint/2010/main" val="24225611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table"/>
          <p:cNvPicPr>
            <a:picLocks noChangeAspect="1"/>
          </p:cNvPicPr>
          <p:nvPr/>
        </p:nvPicPr>
        <p:blipFill>
          <a:blip r:embed="rId2"/>
          <a:stretch>
            <a:fillRect/>
          </a:stretch>
        </p:blipFill>
        <p:spPr>
          <a:xfrm>
            <a:off x="2204453" y="1208690"/>
            <a:ext cx="7783095" cy="4330262"/>
          </a:xfrm>
          <a:prstGeom prst="rect">
            <a:avLst/>
          </a:prstGeom>
        </p:spPr>
      </p:pic>
      <p:sp>
        <p:nvSpPr>
          <p:cNvPr id="12" name="Google Shape;36;g105de851017_0_44"/>
          <p:cNvSpPr/>
          <p:nvPr/>
        </p:nvSpPr>
        <p:spPr>
          <a:xfrm>
            <a:off x="1093857" y="3281055"/>
            <a:ext cx="911814" cy="543618"/>
          </a:xfrm>
          <a:prstGeom prst="rightArrow">
            <a:avLst>
              <a:gd name="adj1" fmla="val 50000"/>
              <a:gd name="adj2" fmla="val 50000"/>
            </a:avLst>
          </a:prstGeom>
          <a:solidFill>
            <a:srgbClr val="ED1C24"/>
          </a:solidFill>
          <a:ln w="9525" cap="flat" cmpd="sng">
            <a:solidFill>
              <a:srgbClr val="ED1C24"/>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569050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n-US" dirty="0"/>
              <a:t>Photo by </a:t>
            </a:r>
            <a:r>
              <a:rPr lang="en-US" dirty="0">
                <a:hlinkClick r:id="rId3"/>
              </a:rPr>
              <a:t>Taneli Lahtinen </a:t>
            </a:r>
            <a:r>
              <a:rPr lang="en-US" dirty="0"/>
              <a:t>on Unsplash</a:t>
            </a:r>
            <a:r>
              <a:rPr lang="nb-NO" dirty="0"/>
              <a:t> </a:t>
            </a:r>
            <a:endParaRPr lang="en-US" dirty="0"/>
          </a:p>
          <a:p>
            <a:endParaRPr lang="en-US" dirty="0"/>
          </a:p>
        </p:txBody>
      </p:sp>
      <p:sp>
        <p:nvSpPr>
          <p:cNvPr id="4" name="Title 3"/>
          <p:cNvSpPr>
            <a:spLocks noGrp="1"/>
          </p:cNvSpPr>
          <p:nvPr>
            <p:ph type="title"/>
          </p:nvPr>
        </p:nvSpPr>
        <p:spPr/>
        <p:txBody>
          <a:bodyPr/>
          <a:lstStyle/>
          <a:p>
            <a:r>
              <a:rPr lang="en-US" dirty="0" smtClean="0"/>
              <a:t>Roadmap</a:t>
            </a:r>
            <a:endParaRPr lang="en-US" dirty="0"/>
          </a:p>
        </p:txBody>
      </p:sp>
      <p:sp>
        <p:nvSpPr>
          <p:cNvPr id="6" name="Content Placeholder 5"/>
          <p:cNvSpPr>
            <a:spLocks noGrp="1"/>
          </p:cNvSpPr>
          <p:nvPr>
            <p:ph sz="half" idx="29"/>
          </p:nvPr>
        </p:nvSpPr>
        <p:spPr>
          <a:xfrm>
            <a:off x="380169" y="916012"/>
            <a:ext cx="5715831" cy="5142589"/>
          </a:xfrm>
        </p:spPr>
        <p:txBody>
          <a:bodyPr anchor="ctr"/>
          <a:lstStyle/>
          <a:p>
            <a:pPr marL="457200" indent="-457200">
              <a:buFont typeface="+mj-lt"/>
              <a:buAutoNum type="arabicPeriod"/>
            </a:pPr>
            <a:r>
              <a:rPr lang="en-US" dirty="0" smtClean="0"/>
              <a:t>Potential Outcomes Effects</a:t>
            </a:r>
          </a:p>
          <a:p>
            <a:pPr marL="903296" lvl="1" indent="-342900">
              <a:buFont typeface="Wingdings" panose="05000000000000000000" pitchFamily="2" charset="2"/>
              <a:buChar char="ü"/>
            </a:pPr>
            <a:r>
              <a:rPr lang="en-US" sz="2000" dirty="0" smtClean="0"/>
              <a:t>The Road Not Taken</a:t>
            </a:r>
          </a:p>
          <a:p>
            <a:pPr marL="903296" lvl="1" indent="-342900">
              <a:buFont typeface="Wingdings" panose="05000000000000000000" pitchFamily="2" charset="2"/>
              <a:buChar char="ü"/>
            </a:pPr>
            <a:r>
              <a:rPr lang="en-US" sz="2000" dirty="0"/>
              <a:t>Counterfactual </a:t>
            </a:r>
            <a:endParaRPr lang="en-US" sz="2000" dirty="0" smtClean="0"/>
          </a:p>
          <a:p>
            <a:pPr marL="457200" indent="-457200">
              <a:buFont typeface="+mj-lt"/>
              <a:buAutoNum type="arabicPeriod"/>
            </a:pPr>
            <a:r>
              <a:rPr lang="en-US" dirty="0" smtClean="0"/>
              <a:t>Differences in Groups</a:t>
            </a:r>
          </a:p>
          <a:p>
            <a:pPr marL="1017596" lvl="1" indent="-457200">
              <a:buFont typeface="Wingdings" panose="05000000000000000000" pitchFamily="2" charset="2"/>
              <a:buChar char="ü"/>
            </a:pPr>
            <a:r>
              <a:rPr lang="en-US" sz="2000" dirty="0"/>
              <a:t>Fruitless comparisons</a:t>
            </a:r>
          </a:p>
          <a:p>
            <a:pPr marL="457200" indent="-457200">
              <a:buFont typeface="+mj-lt"/>
              <a:buAutoNum type="arabicPeriod"/>
            </a:pPr>
            <a:r>
              <a:rPr lang="en-US" dirty="0" smtClean="0"/>
              <a:t>Randomized</a:t>
            </a:r>
            <a:r>
              <a:rPr lang="nb-NO" dirty="0" smtClean="0"/>
              <a:t> </a:t>
            </a:r>
            <a:r>
              <a:rPr lang="en-US" dirty="0" smtClean="0"/>
              <a:t>Control Trials</a:t>
            </a:r>
          </a:p>
          <a:p>
            <a:pPr marL="1017596" lvl="1" indent="-457200">
              <a:buFont typeface="Wingdings" panose="05000000000000000000" pitchFamily="2" charset="2"/>
              <a:buChar char="ü"/>
            </a:pPr>
            <a:r>
              <a:rPr lang="en-US" sz="2000" dirty="0"/>
              <a:t>Fruitful comparisons</a:t>
            </a:r>
          </a:p>
          <a:p>
            <a:pPr marL="1017596" lvl="1" indent="-457200">
              <a:buFont typeface="Wingdings" panose="05000000000000000000" pitchFamily="2" charset="2"/>
              <a:buChar char="ü"/>
            </a:pPr>
            <a:r>
              <a:rPr lang="en-US" sz="2000" dirty="0"/>
              <a:t>Ceteris </a:t>
            </a:r>
            <a:r>
              <a:rPr lang="en-US" sz="2000" dirty="0" smtClean="0"/>
              <a:t>Paribus</a:t>
            </a:r>
          </a:p>
          <a:p>
            <a:pPr marL="1017596" lvl="1" indent="-457200">
              <a:buFont typeface="Wingdings" panose="05000000000000000000" pitchFamily="2" charset="2"/>
              <a:buChar char="ü"/>
            </a:pPr>
            <a:r>
              <a:rPr lang="en-US" sz="2000" dirty="0" smtClean="0"/>
              <a:t>Interpretation of results</a:t>
            </a:r>
            <a:endParaRPr lang="en-US" sz="2000" dirty="0"/>
          </a:p>
        </p:txBody>
      </p:sp>
      <p:sp>
        <p:nvSpPr>
          <p:cNvPr id="7" name="Footer Placeholder 6"/>
          <p:cNvSpPr>
            <a:spLocks noGrp="1"/>
          </p:cNvSpPr>
          <p:nvPr>
            <p:ph type="ftr" sz="quarter" idx="31"/>
          </p:nvPr>
        </p:nvSpPr>
        <p:spPr/>
        <p:txBody>
          <a:bodyPr/>
          <a:lstStyle/>
          <a:p>
            <a:endParaRPr lang="nb-NO" dirty="0"/>
          </a:p>
        </p:txBody>
      </p:sp>
      <p:sp>
        <p:nvSpPr>
          <p:cNvPr id="8" name="Slide Number Placeholder 7"/>
          <p:cNvSpPr>
            <a:spLocks noGrp="1"/>
          </p:cNvSpPr>
          <p:nvPr>
            <p:ph type="sldNum" sz="quarter" idx="32"/>
          </p:nvPr>
        </p:nvSpPr>
        <p:spPr/>
        <p:txBody>
          <a:bodyPr/>
          <a:lstStyle/>
          <a:p>
            <a:r>
              <a:rPr lang="en-US" smtClean="0"/>
              <a:t>Page </a:t>
            </a:r>
            <a:fld id="{5251F420-7306-4E7C-A79E-F31A38F7D392}" type="slidenum">
              <a:rPr lang="en-US" smtClean="0"/>
              <a:pPr/>
              <a:t>4</a:t>
            </a:fld>
            <a:endParaRPr lang="en-US" dirty="0"/>
          </a:p>
        </p:txBody>
      </p:sp>
      <p:pic>
        <p:nvPicPr>
          <p:cNvPr id="9" name="Picture Placeholder 14"/>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l="1280" r="1280"/>
          <a:stretch>
            <a:fillRect/>
          </a:stretch>
        </p:blipFill>
        <p:spPr/>
      </p:pic>
    </p:spTree>
    <p:extLst>
      <p:ext uri="{BB962C8B-B14F-4D97-AF65-F5344CB8AC3E}">
        <p14:creationId xmlns:p14="http://schemas.microsoft.com/office/powerpoint/2010/main" val="23494403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690" b="690"/>
          <a:stretch>
            <a:fillRect/>
          </a:stretch>
        </p:blipFill>
        <p:spPr/>
      </p:pic>
      <p:sp>
        <p:nvSpPr>
          <p:cNvPr id="3" name="Text Placeholder 2"/>
          <p:cNvSpPr>
            <a:spLocks noGrp="1"/>
          </p:cNvSpPr>
          <p:nvPr>
            <p:ph type="body" sz="quarter" idx="16"/>
          </p:nvPr>
        </p:nvSpPr>
        <p:spPr/>
        <p:txBody>
          <a:bodyPr/>
          <a:lstStyle/>
          <a:p>
            <a:r>
              <a:rPr lang="nb-NO" dirty="0" smtClean="0"/>
              <a:t>Source: </a:t>
            </a:r>
            <a:r>
              <a:rPr lang="nb-NO" dirty="0" smtClean="0">
                <a:hlinkClick r:id="rId3"/>
              </a:rPr>
              <a:t>The New </a:t>
            </a:r>
            <a:r>
              <a:rPr lang="nb-NO" dirty="0" err="1" smtClean="0">
                <a:hlinkClick r:id="rId3"/>
              </a:rPr>
              <a:t>Yorker</a:t>
            </a:r>
            <a:endParaRPr lang="en-US" dirty="0"/>
          </a:p>
        </p:txBody>
      </p:sp>
      <p:sp>
        <p:nvSpPr>
          <p:cNvPr id="4" name="Title 3"/>
          <p:cNvSpPr>
            <a:spLocks noGrp="1"/>
          </p:cNvSpPr>
          <p:nvPr>
            <p:ph type="title"/>
          </p:nvPr>
        </p:nvSpPr>
        <p:spPr/>
        <p:txBody>
          <a:bodyPr/>
          <a:lstStyle/>
          <a:p>
            <a:r>
              <a:rPr lang="nb-NO" dirty="0" err="1" smtClean="0"/>
              <a:t>Potential</a:t>
            </a:r>
            <a:r>
              <a:rPr lang="nb-NO" dirty="0" smtClean="0"/>
              <a:t> </a:t>
            </a:r>
            <a:r>
              <a:rPr lang="nb-NO" dirty="0" err="1" smtClean="0"/>
              <a:t>Outcomes</a:t>
            </a:r>
            <a:endParaRPr lang="en-US" dirty="0"/>
          </a:p>
        </p:txBody>
      </p:sp>
      <p:sp>
        <p:nvSpPr>
          <p:cNvPr id="5" name="Subtitle 4"/>
          <p:cNvSpPr>
            <a:spLocks noGrp="1"/>
          </p:cNvSpPr>
          <p:nvPr>
            <p:ph type="subTitle" idx="13"/>
          </p:nvPr>
        </p:nvSpPr>
        <p:spPr/>
        <p:txBody>
          <a:bodyPr/>
          <a:lstStyle/>
          <a:p>
            <a:r>
              <a:rPr lang="nb-NO" dirty="0" smtClean="0"/>
              <a:t>The Road Not </a:t>
            </a:r>
            <a:r>
              <a:rPr lang="nb-NO" dirty="0" err="1" smtClean="0"/>
              <a:t>Taken</a:t>
            </a:r>
            <a:endParaRPr lang="en-US" dirty="0"/>
          </a:p>
        </p:txBody>
      </p:sp>
      <p:sp>
        <p:nvSpPr>
          <p:cNvPr id="6" name="Content Placeholder 5"/>
          <p:cNvSpPr>
            <a:spLocks noGrp="1"/>
          </p:cNvSpPr>
          <p:nvPr>
            <p:ph sz="half" idx="29"/>
          </p:nvPr>
        </p:nvSpPr>
        <p:spPr>
          <a:xfrm>
            <a:off x="380168" y="1498084"/>
            <a:ext cx="5715831" cy="4354559"/>
          </a:xfrm>
        </p:spPr>
        <p:txBody>
          <a:bodyPr anchor="ctr"/>
          <a:lstStyle/>
          <a:p>
            <a:pPr marL="0" indent="0" algn="ctr">
              <a:buNone/>
            </a:pPr>
            <a:r>
              <a:rPr lang="en-US" sz="2000" dirty="0" smtClean="0">
                <a:latin typeface="Gabriola" panose="04040605051002020D02" pitchFamily="82" charset="0"/>
              </a:rPr>
              <a:t>“Two </a:t>
            </a:r>
            <a:r>
              <a:rPr lang="en-US" sz="2000" dirty="0">
                <a:latin typeface="Gabriola" panose="04040605051002020D02" pitchFamily="82" charset="0"/>
              </a:rPr>
              <a:t>roads diverged in a yellow wood</a:t>
            </a:r>
            <a:r>
              <a:rPr lang="en-US" sz="2000" dirty="0" smtClean="0">
                <a:latin typeface="Gabriola" panose="04040605051002020D02" pitchFamily="82" charset="0"/>
              </a:rPr>
              <a:t>,</a:t>
            </a:r>
            <a:br>
              <a:rPr lang="en-US" sz="2000" dirty="0" smtClean="0">
                <a:latin typeface="Gabriola" panose="04040605051002020D02" pitchFamily="82" charset="0"/>
              </a:rPr>
            </a:br>
            <a:r>
              <a:rPr lang="en-US" sz="2000" dirty="0" smtClean="0">
                <a:latin typeface="Gabriola" panose="04040605051002020D02" pitchFamily="82" charset="0"/>
              </a:rPr>
              <a:t>And </a:t>
            </a:r>
            <a:r>
              <a:rPr lang="en-US" sz="2000" dirty="0">
                <a:latin typeface="Gabriola" panose="04040605051002020D02" pitchFamily="82" charset="0"/>
              </a:rPr>
              <a:t>sorry I could not travel </a:t>
            </a:r>
            <a:r>
              <a:rPr lang="en-US" sz="2000" dirty="0" smtClean="0">
                <a:latin typeface="Gabriola" panose="04040605051002020D02" pitchFamily="82" charset="0"/>
              </a:rPr>
              <a:t>both</a:t>
            </a:r>
            <a:br>
              <a:rPr lang="en-US" sz="2000" dirty="0" smtClean="0">
                <a:latin typeface="Gabriola" panose="04040605051002020D02" pitchFamily="82" charset="0"/>
              </a:rPr>
            </a:br>
            <a:r>
              <a:rPr lang="en-US" sz="2000" dirty="0" smtClean="0">
                <a:latin typeface="Gabriola" panose="04040605051002020D02" pitchFamily="82" charset="0"/>
              </a:rPr>
              <a:t>And </a:t>
            </a:r>
            <a:r>
              <a:rPr lang="en-US" sz="2000" dirty="0">
                <a:latin typeface="Gabriola" panose="04040605051002020D02" pitchFamily="82" charset="0"/>
              </a:rPr>
              <a:t>be one traveler, long I </a:t>
            </a:r>
            <a:r>
              <a:rPr lang="en-US" sz="2000" dirty="0" smtClean="0">
                <a:latin typeface="Gabriola" panose="04040605051002020D02" pitchFamily="82" charset="0"/>
              </a:rPr>
              <a:t>stood</a:t>
            </a:r>
            <a:br>
              <a:rPr lang="en-US" sz="2000" dirty="0" smtClean="0">
                <a:latin typeface="Gabriola" panose="04040605051002020D02" pitchFamily="82" charset="0"/>
              </a:rPr>
            </a:br>
            <a:r>
              <a:rPr lang="en-US" sz="2000" dirty="0" smtClean="0">
                <a:latin typeface="Gabriola" panose="04040605051002020D02" pitchFamily="82" charset="0"/>
              </a:rPr>
              <a:t>And </a:t>
            </a:r>
            <a:r>
              <a:rPr lang="en-US" sz="2000" dirty="0">
                <a:latin typeface="Gabriola" panose="04040605051002020D02" pitchFamily="82" charset="0"/>
              </a:rPr>
              <a:t>looked down one as far as I </a:t>
            </a:r>
            <a:r>
              <a:rPr lang="en-US" sz="2000" dirty="0" smtClean="0">
                <a:latin typeface="Gabriola" panose="04040605051002020D02" pitchFamily="82" charset="0"/>
              </a:rPr>
              <a:t>could</a:t>
            </a:r>
            <a:br>
              <a:rPr lang="en-US" sz="2000" dirty="0" smtClean="0">
                <a:latin typeface="Gabriola" panose="04040605051002020D02" pitchFamily="82" charset="0"/>
              </a:rPr>
            </a:br>
            <a:r>
              <a:rPr lang="en-US" sz="2000" dirty="0" smtClean="0">
                <a:latin typeface="Gabriola" panose="04040605051002020D02" pitchFamily="82" charset="0"/>
              </a:rPr>
              <a:t>To </a:t>
            </a:r>
            <a:r>
              <a:rPr lang="en-US" sz="2000" dirty="0">
                <a:latin typeface="Gabriola" panose="04040605051002020D02" pitchFamily="82" charset="0"/>
              </a:rPr>
              <a:t>where it bent in the undergrowth</a:t>
            </a:r>
            <a:r>
              <a:rPr lang="en-US" sz="2000" dirty="0" smtClean="0">
                <a:latin typeface="Gabriola" panose="04040605051002020D02" pitchFamily="82" charset="0"/>
              </a:rPr>
              <a:t>;</a:t>
            </a:r>
            <a:br>
              <a:rPr lang="en-US" sz="2000" dirty="0" smtClean="0">
                <a:latin typeface="Gabriola" panose="04040605051002020D02" pitchFamily="82" charset="0"/>
              </a:rPr>
            </a:br>
            <a:r>
              <a:rPr lang="en-US" sz="2000" dirty="0" smtClean="0">
                <a:latin typeface="Gabriola" panose="04040605051002020D02" pitchFamily="82" charset="0"/>
              </a:rPr>
              <a:t/>
            </a:r>
            <a:br>
              <a:rPr lang="en-US" sz="2000" dirty="0" smtClean="0">
                <a:latin typeface="Gabriola" panose="04040605051002020D02" pitchFamily="82" charset="0"/>
              </a:rPr>
            </a:br>
            <a:r>
              <a:rPr lang="en-US" sz="2000" dirty="0">
                <a:latin typeface="Gabriola" panose="04040605051002020D02" pitchFamily="82" charset="0"/>
              </a:rPr>
              <a:t>[…] </a:t>
            </a:r>
            <a:r>
              <a:rPr lang="en-US" sz="2000" dirty="0" smtClean="0">
                <a:latin typeface="Gabriola" panose="04040605051002020D02" pitchFamily="82" charset="0"/>
              </a:rPr>
              <a:t>I </a:t>
            </a:r>
            <a:r>
              <a:rPr lang="en-US" sz="2000" dirty="0">
                <a:latin typeface="Gabriola" panose="04040605051002020D02" pitchFamily="82" charset="0"/>
              </a:rPr>
              <a:t>shall be telling this with a </a:t>
            </a:r>
            <a:r>
              <a:rPr lang="en-US" sz="2000" dirty="0" smtClean="0">
                <a:latin typeface="Gabriola" panose="04040605051002020D02" pitchFamily="82" charset="0"/>
              </a:rPr>
              <a:t>sigh</a:t>
            </a:r>
            <a:br>
              <a:rPr lang="en-US" sz="2000" dirty="0" smtClean="0">
                <a:latin typeface="Gabriola" panose="04040605051002020D02" pitchFamily="82" charset="0"/>
              </a:rPr>
            </a:br>
            <a:r>
              <a:rPr lang="en-US" sz="2000" dirty="0" smtClean="0">
                <a:latin typeface="Gabriola" panose="04040605051002020D02" pitchFamily="82" charset="0"/>
              </a:rPr>
              <a:t>Somewhere </a:t>
            </a:r>
            <a:r>
              <a:rPr lang="en-US" sz="2000" dirty="0">
                <a:latin typeface="Gabriola" panose="04040605051002020D02" pitchFamily="82" charset="0"/>
              </a:rPr>
              <a:t>ages and ages hence</a:t>
            </a:r>
            <a:r>
              <a:rPr lang="en-US" sz="2000" dirty="0" smtClean="0">
                <a:latin typeface="Gabriola" panose="04040605051002020D02" pitchFamily="82" charset="0"/>
              </a:rPr>
              <a:t>:</a:t>
            </a:r>
            <a:br>
              <a:rPr lang="en-US" sz="2000" dirty="0" smtClean="0">
                <a:latin typeface="Gabriola" panose="04040605051002020D02" pitchFamily="82" charset="0"/>
              </a:rPr>
            </a:br>
            <a:r>
              <a:rPr lang="en-US" sz="2000" dirty="0" smtClean="0">
                <a:latin typeface="Gabriola" panose="04040605051002020D02" pitchFamily="82" charset="0"/>
              </a:rPr>
              <a:t>Two </a:t>
            </a:r>
            <a:r>
              <a:rPr lang="en-US" sz="2000" dirty="0">
                <a:latin typeface="Gabriola" panose="04040605051002020D02" pitchFamily="82" charset="0"/>
              </a:rPr>
              <a:t>roads diverged in a wood, and I</a:t>
            </a:r>
            <a:r>
              <a:rPr lang="en-US" sz="2000" dirty="0" smtClean="0">
                <a:latin typeface="Gabriola" panose="04040605051002020D02" pitchFamily="82" charset="0"/>
              </a:rPr>
              <a:t>—</a:t>
            </a:r>
            <a:br>
              <a:rPr lang="en-US" sz="2000" dirty="0" smtClean="0">
                <a:latin typeface="Gabriola" panose="04040605051002020D02" pitchFamily="82" charset="0"/>
              </a:rPr>
            </a:br>
            <a:r>
              <a:rPr lang="en-US" sz="2000" dirty="0" smtClean="0">
                <a:latin typeface="Gabriola" panose="04040605051002020D02" pitchFamily="82" charset="0"/>
              </a:rPr>
              <a:t>I </a:t>
            </a:r>
            <a:r>
              <a:rPr lang="en-US" sz="2000" dirty="0">
                <a:latin typeface="Gabriola" panose="04040605051002020D02" pitchFamily="82" charset="0"/>
              </a:rPr>
              <a:t>took the one less traveled by</a:t>
            </a:r>
            <a:r>
              <a:rPr lang="en-US" sz="2000" dirty="0" smtClean="0">
                <a:latin typeface="Gabriola" panose="04040605051002020D02" pitchFamily="82" charset="0"/>
              </a:rPr>
              <a:t>,</a:t>
            </a:r>
            <a:br>
              <a:rPr lang="en-US" sz="2000" dirty="0" smtClean="0">
                <a:latin typeface="Gabriola" panose="04040605051002020D02" pitchFamily="82" charset="0"/>
              </a:rPr>
            </a:br>
            <a:r>
              <a:rPr lang="en-US" sz="2000" dirty="0" smtClean="0">
                <a:latin typeface="Gabriola" panose="04040605051002020D02" pitchFamily="82" charset="0"/>
              </a:rPr>
              <a:t>And </a:t>
            </a:r>
            <a:r>
              <a:rPr lang="en-US" sz="2000" dirty="0">
                <a:latin typeface="Gabriola" panose="04040605051002020D02" pitchFamily="82" charset="0"/>
              </a:rPr>
              <a:t>that has made all the difference</a:t>
            </a:r>
            <a:r>
              <a:rPr lang="en-US" sz="2000" dirty="0" smtClean="0">
                <a:latin typeface="Gabriola" panose="04040605051002020D02" pitchFamily="82" charset="0"/>
              </a:rPr>
              <a:t>.”</a:t>
            </a:r>
            <a:endParaRPr lang="en-US" sz="2000" dirty="0">
              <a:latin typeface="Gabriola" panose="04040605051002020D02" pitchFamily="82" charset="0"/>
            </a:endParaRPr>
          </a:p>
        </p:txBody>
      </p:sp>
      <p:sp>
        <p:nvSpPr>
          <p:cNvPr id="8" name="Slide Number Placeholder 7"/>
          <p:cNvSpPr>
            <a:spLocks noGrp="1"/>
          </p:cNvSpPr>
          <p:nvPr>
            <p:ph type="sldNum" sz="quarter" idx="32"/>
          </p:nvPr>
        </p:nvSpPr>
        <p:spPr/>
        <p:txBody>
          <a:bodyPr/>
          <a:lstStyle/>
          <a:p>
            <a:r>
              <a:rPr lang="en-US" smtClean="0"/>
              <a:t>Page </a:t>
            </a:r>
            <a:fld id="{5251F420-7306-4E7C-A79E-F31A38F7D392}" type="slidenum">
              <a:rPr lang="en-US" smtClean="0"/>
              <a:pPr/>
              <a:t>5</a:t>
            </a:fld>
            <a:endParaRPr lang="en-US" dirty="0"/>
          </a:p>
        </p:txBody>
      </p:sp>
      <p:sp>
        <p:nvSpPr>
          <p:cNvPr id="7" name="TextBox 6"/>
          <p:cNvSpPr txBox="1"/>
          <p:nvPr/>
        </p:nvSpPr>
        <p:spPr>
          <a:xfrm>
            <a:off x="4807350" y="5412689"/>
            <a:ext cx="1288649" cy="338554"/>
          </a:xfrm>
          <a:prstGeom prst="rect">
            <a:avLst/>
          </a:prstGeom>
          <a:noFill/>
        </p:spPr>
        <p:txBody>
          <a:bodyPr wrap="square" rtlCol="0">
            <a:spAutoFit/>
          </a:bodyPr>
          <a:lstStyle/>
          <a:p>
            <a:r>
              <a:rPr lang="nb-NO" sz="1400" dirty="0" smtClean="0"/>
              <a:t>Rober</a:t>
            </a:r>
            <a:r>
              <a:rPr lang="nb-NO" sz="1600" dirty="0" smtClean="0"/>
              <a:t> </a:t>
            </a:r>
            <a:r>
              <a:rPr lang="nb-NO" sz="1400" dirty="0" smtClean="0"/>
              <a:t>Frost</a:t>
            </a:r>
            <a:endParaRPr lang="nb-NO" sz="1600" dirty="0"/>
          </a:p>
        </p:txBody>
      </p:sp>
    </p:spTree>
    <p:extLst>
      <p:ext uri="{BB962C8B-B14F-4D97-AF65-F5344CB8AC3E}">
        <p14:creationId xmlns:p14="http://schemas.microsoft.com/office/powerpoint/2010/main" val="9369903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Outcomes</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9"/>
              </p:nvPr>
            </p:nvSpPr>
            <p:spPr>
              <a:xfrm>
                <a:off x="380170" y="916012"/>
                <a:ext cx="5469088" cy="5142589"/>
              </a:xfrm>
            </p:spPr>
            <p:txBody>
              <a:bodyPr anchor="ctr"/>
              <a:lstStyle/>
              <a:p>
                <a:pPr marL="0" indent="0" algn="ctr">
                  <a:buNone/>
                </a:pPr>
                <a:r>
                  <a:rPr lang="en-US" dirty="0" smtClean="0">
                    <a:latin typeface="Gabriola" panose="04040605051002020D02" pitchFamily="82" charset="0"/>
                  </a:rPr>
                  <a:t>“Two roads diverged in a yellow wood,</a:t>
                </a:r>
              </a:p>
              <a:p>
                <a:pPr marL="0" indent="0" algn="ctr">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nb-NO" sz="2000" b="0" i="1" smtClean="0">
                              <a:latin typeface="Cambria Math" panose="02040503050406030204" pitchFamily="18" charset="0"/>
                            </a:rPr>
                            <m:t>𝐷</m:t>
                          </m:r>
                        </m:e>
                        <m:sub>
                          <m:r>
                            <a:rPr lang="nb-NO" sz="2000" b="0" i="1" smtClean="0">
                              <a:latin typeface="Cambria Math" panose="02040503050406030204" pitchFamily="18" charset="0"/>
                            </a:rPr>
                            <m:t>𝑖</m:t>
                          </m:r>
                        </m:sub>
                      </m:sSub>
                      <m:r>
                        <a:rPr lang="nb-NO" sz="2000" b="0" i="1" smtClean="0">
                          <a:latin typeface="Cambria Math" panose="02040503050406030204" pitchFamily="18" charset="0"/>
                        </a:rPr>
                        <m:t>=0, 1</m:t>
                      </m:r>
                    </m:oMath>
                  </m:oMathPara>
                </a14:m>
                <a:endParaRPr lang="en-US" dirty="0" smtClean="0">
                  <a:latin typeface="Gabriola" panose="04040605051002020D02" pitchFamily="82" charset="0"/>
                </a:endParaRPr>
              </a:p>
              <a:p>
                <a:pPr marL="0" indent="0" algn="ctr">
                  <a:buNone/>
                </a:pPr>
                <a:r>
                  <a:rPr lang="en-US" dirty="0" smtClean="0">
                    <a:latin typeface="Gabriola" panose="04040605051002020D02" pitchFamily="82" charset="0"/>
                  </a:rPr>
                  <a:t>And </a:t>
                </a:r>
                <a:r>
                  <a:rPr lang="en-US" dirty="0">
                    <a:latin typeface="Gabriola" panose="04040605051002020D02" pitchFamily="82" charset="0"/>
                  </a:rPr>
                  <a:t>sorry I could not travel </a:t>
                </a:r>
                <a:r>
                  <a:rPr lang="en-US" dirty="0" smtClean="0">
                    <a:latin typeface="Gabriola" panose="04040605051002020D02" pitchFamily="82" charset="0"/>
                  </a:rPr>
                  <a:t>both</a:t>
                </a:r>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𝑖</m:t>
                          </m:r>
                        </m:sub>
                      </m:sSub>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𝐷</m:t>
                              </m:r>
                            </m:e>
                            <m:sub>
                              <m:r>
                                <a:rPr lang="nb-NO" b="0" i="1" smtClean="0">
                                  <a:latin typeface="Cambria Math" panose="02040503050406030204" pitchFamily="18" charset="0"/>
                                </a:rPr>
                                <m:t>𝑖</m:t>
                              </m:r>
                            </m:sub>
                          </m:sSub>
                          <m:r>
                            <a:rPr lang="nb-NO" b="0" i="1" smtClean="0">
                              <a:latin typeface="Cambria Math" panose="02040503050406030204" pitchFamily="18" charset="0"/>
                            </a:rPr>
                            <m:t>=0</m:t>
                          </m:r>
                        </m:e>
                      </m:d>
                      <m:r>
                        <a:rPr lang="nb-NO" b="0" i="1" smtClean="0">
                          <a:latin typeface="Cambria Math" panose="02040503050406030204" pitchFamily="18" charset="0"/>
                        </a:rPr>
                        <m:t>=</m:t>
                      </m:r>
                      <m:sSub>
                        <m:sSubPr>
                          <m:ctrlPr>
                            <a:rPr lang="en-US" i="1" smtClean="0">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0</m:t>
                          </m:r>
                          <m:r>
                            <a:rPr lang="nb-NO" b="0" i="1" smtClean="0">
                              <a:latin typeface="Cambria Math" panose="02040503050406030204" pitchFamily="18" charset="0"/>
                            </a:rPr>
                            <m:t>𝑖</m:t>
                          </m:r>
                        </m:sub>
                      </m:sSub>
                      <m:r>
                        <a:rPr lang="nb-NO" b="0" i="1" smtClean="0">
                          <a:latin typeface="Cambria Math" panose="02040503050406030204" pitchFamily="18" charset="0"/>
                        </a:rPr>
                        <m:t>;          </m:t>
                      </m:r>
                      <m:sSub>
                        <m:sSubPr>
                          <m:ctrlPr>
                            <a:rPr lang="en-US"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𝑖</m:t>
                          </m:r>
                        </m:sub>
                      </m:sSub>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m:t>
                          </m:r>
                          <m:r>
                            <a:rPr lang="nb-NO" b="0" i="1" smtClean="0">
                              <a:latin typeface="Cambria Math" panose="02040503050406030204" pitchFamily="18" charset="0"/>
                            </a:rPr>
                            <m:t>1</m:t>
                          </m:r>
                        </m:e>
                      </m:d>
                      <m:r>
                        <a:rPr lang="nb-NO" i="1">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1</m:t>
                          </m:r>
                          <m:r>
                            <a:rPr lang="nb-NO" b="0" i="1" smtClean="0">
                              <a:latin typeface="Cambria Math" panose="02040503050406030204" pitchFamily="18" charset="0"/>
                            </a:rPr>
                            <m:t>𝑖</m:t>
                          </m:r>
                        </m:sub>
                      </m:sSub>
                    </m:oMath>
                  </m:oMathPara>
                </a14:m>
                <a:r>
                  <a:rPr lang="en-US" dirty="0">
                    <a:latin typeface="Gabriola" panose="04040605051002020D02" pitchFamily="82" charset="0"/>
                  </a:rPr>
                  <a:t/>
                </a:r>
                <a:br>
                  <a:rPr lang="en-US" dirty="0">
                    <a:latin typeface="Gabriola" panose="04040605051002020D02" pitchFamily="82" charset="0"/>
                  </a:rPr>
                </a:br>
                <a:endParaRPr lang="en-US" dirty="0" smtClean="0">
                  <a:latin typeface="Gabriola" panose="04040605051002020D02" pitchFamily="82" charset="0"/>
                </a:endParaRPr>
              </a:p>
              <a:p>
                <a:pPr marL="0" indent="0" algn="ctr">
                  <a:buNone/>
                </a:pPr>
                <a:endParaRPr lang="en-US" dirty="0" smtClean="0">
                  <a:latin typeface="Gabriola" panose="04040605051002020D02" pitchFamily="82" charset="0"/>
                </a:endParaRPr>
              </a:p>
              <a:p>
                <a:pPr marL="0" indent="0" algn="ctr">
                  <a:buNone/>
                </a:pPr>
                <a:r>
                  <a:rPr lang="en-US" dirty="0" smtClean="0">
                    <a:latin typeface="Gabriola" panose="04040605051002020D02" pitchFamily="82" charset="0"/>
                  </a:rPr>
                  <a:t>And </a:t>
                </a:r>
                <a:r>
                  <a:rPr lang="en-US" dirty="0">
                    <a:latin typeface="Gabriola" panose="04040605051002020D02" pitchFamily="82" charset="0"/>
                  </a:rPr>
                  <a:t>be one traveler, long I stood</a:t>
                </a:r>
                <a:br>
                  <a:rPr lang="en-US" dirty="0">
                    <a:latin typeface="Gabriola" panose="04040605051002020D02" pitchFamily="82" charset="0"/>
                  </a:rPr>
                </a:br>
                <a:r>
                  <a:rPr lang="en-US" dirty="0">
                    <a:latin typeface="Gabriola" panose="04040605051002020D02" pitchFamily="82" charset="0"/>
                  </a:rPr>
                  <a:t>And looked down one as far as I could</a:t>
                </a:r>
                <a:br>
                  <a:rPr lang="en-US" dirty="0">
                    <a:latin typeface="Gabriola" panose="04040605051002020D02" pitchFamily="82" charset="0"/>
                  </a:rPr>
                </a:br>
                <a:r>
                  <a:rPr lang="en-US" dirty="0">
                    <a:latin typeface="Gabriola" panose="04040605051002020D02" pitchFamily="82" charset="0"/>
                  </a:rPr>
                  <a:t>To where it bent in the undergrowth;</a:t>
                </a:r>
                <a:br>
                  <a:rPr lang="en-US" dirty="0">
                    <a:latin typeface="Gabriola" panose="04040605051002020D02" pitchFamily="82" charset="0"/>
                  </a:rPr>
                </a:b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29"/>
              </p:nvPr>
            </p:nvSpPr>
            <p:spPr>
              <a:xfrm>
                <a:off x="380170" y="916012"/>
                <a:ext cx="5469088" cy="514258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5"/>
              <p:cNvSpPr>
                <a:spLocks noGrp="1"/>
              </p:cNvSpPr>
              <p:nvPr>
                <p:ph sz="half" idx="31"/>
              </p:nvPr>
            </p:nvSpPr>
            <p:spPr>
              <a:xfrm>
                <a:off x="6342741" y="916012"/>
                <a:ext cx="5469089" cy="5142881"/>
              </a:xfrm>
            </p:spPr>
            <p:txBody>
              <a:bodyPr anchor="ctr"/>
              <a:lstStyle/>
              <a:p>
                <a:pPr marL="0" indent="0" algn="ctr">
                  <a:buNone/>
                </a:pPr>
                <a:r>
                  <a:rPr lang="en-US" dirty="0" smtClean="0">
                    <a:latin typeface="Gabriola" panose="04040605051002020D02" pitchFamily="82" charset="0"/>
                  </a:rPr>
                  <a:t>[…] I shall be telling this with a sigh</a:t>
                </a:r>
                <a:br>
                  <a:rPr lang="en-US" dirty="0" smtClean="0">
                    <a:latin typeface="Gabriola" panose="04040605051002020D02" pitchFamily="82" charset="0"/>
                  </a:rPr>
                </a:br>
                <a:r>
                  <a:rPr lang="en-US" dirty="0" smtClean="0">
                    <a:latin typeface="Gabriola" panose="04040605051002020D02" pitchFamily="82" charset="0"/>
                  </a:rPr>
                  <a:t>Somewhere ages and ages hence:</a:t>
                </a:r>
                <a:br>
                  <a:rPr lang="en-US" dirty="0" smtClean="0">
                    <a:latin typeface="Gabriola" panose="04040605051002020D02" pitchFamily="82" charset="0"/>
                  </a:rPr>
                </a:br>
                <a:r>
                  <a:rPr lang="en-US" dirty="0" smtClean="0">
                    <a:latin typeface="Gabriola" panose="04040605051002020D02" pitchFamily="82" charset="0"/>
                  </a:rPr>
                  <a:t>Two roads diverged in a wood, and I—</a:t>
                </a:r>
                <a:br>
                  <a:rPr lang="en-US" dirty="0" smtClean="0">
                    <a:latin typeface="Gabriola" panose="04040605051002020D02" pitchFamily="82" charset="0"/>
                  </a:rPr>
                </a:br>
                <a:r>
                  <a:rPr lang="en-US" dirty="0" smtClean="0">
                    <a:latin typeface="Gabriola" panose="04040605051002020D02" pitchFamily="82" charset="0"/>
                  </a:rPr>
                  <a:t>I took the one less traveled by,</a:t>
                </a:r>
                <a:br>
                  <a:rPr lang="en-US" dirty="0" smtClean="0">
                    <a:latin typeface="Gabriola" panose="04040605051002020D02" pitchFamily="82" charset="0"/>
                  </a:rPr>
                </a:br>
                <a:r>
                  <a:rPr lang="en-US" dirty="0" smtClean="0">
                    <a:latin typeface="Gabriola" panose="04040605051002020D02" pitchFamily="82" charset="0"/>
                  </a:rPr>
                  <a:t>And that has made all the difference.”</a:t>
                </a:r>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1</m:t>
                          </m:r>
                          <m:r>
                            <a:rPr lang="nb-NO" i="1">
                              <a:latin typeface="Cambria Math" panose="02040503050406030204" pitchFamily="18" charset="0"/>
                            </a:rPr>
                            <m:t>𝑖</m:t>
                          </m:r>
                        </m:sub>
                      </m:sSub>
                      <m:r>
                        <a:rPr lang="nb-NO" b="0" i="1" smtClean="0">
                          <a:latin typeface="Cambria Math" panose="02040503050406030204" pitchFamily="18" charset="0"/>
                        </a:rPr>
                        <m:t>−</m:t>
                      </m:r>
                      <m:sSub>
                        <m:sSubPr>
                          <m:ctrlPr>
                            <a:rPr lang="en-US" i="1">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0</m:t>
                          </m:r>
                          <m:r>
                            <a:rPr lang="nb-NO" i="1">
                              <a:latin typeface="Cambria Math" panose="02040503050406030204" pitchFamily="18" charset="0"/>
                            </a:rPr>
                            <m:t>𝑖</m:t>
                          </m:r>
                        </m:sub>
                      </m:sSub>
                      <m:r>
                        <a:rPr lang="nb-NO" i="1" smtClean="0">
                          <a:latin typeface="Cambria Math" panose="02040503050406030204" pitchFamily="18" charset="0"/>
                          <a:ea typeface="Cambria Math" panose="02040503050406030204" pitchFamily="18" charset="0"/>
                        </a:rPr>
                        <m:t>≠</m:t>
                      </m:r>
                      <m:r>
                        <a:rPr lang="nb-NO" i="1" smtClean="0">
                          <a:latin typeface="Cambria Math" panose="02040503050406030204" pitchFamily="18" charset="0"/>
                        </a:rPr>
                        <m:t>0</m:t>
                      </m:r>
                    </m:oMath>
                  </m:oMathPara>
                </a14:m>
                <a:r>
                  <a:rPr lang="en-US" dirty="0">
                    <a:latin typeface="Gabriola" panose="04040605051002020D02" pitchFamily="82" charset="0"/>
                  </a:rPr>
                  <a:t/>
                </a:r>
                <a:br>
                  <a:rPr lang="en-US" dirty="0">
                    <a:latin typeface="Gabriola" panose="04040605051002020D02" pitchFamily="82" charset="0"/>
                  </a:rPr>
                </a:br>
                <a:endParaRPr lang="en-US" dirty="0">
                  <a:latin typeface="Gabriola" panose="04040605051002020D02" pitchFamily="82" charset="0"/>
                </a:endParaRPr>
              </a:p>
              <a:p>
                <a:pPr marL="0" indent="0">
                  <a:buNone/>
                </a:pP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31"/>
              </p:nvPr>
            </p:nvSpPr>
            <p:spPr>
              <a:xfrm>
                <a:off x="6342741" y="916012"/>
                <a:ext cx="5469089" cy="5142881"/>
              </a:xfrm>
              <a:blipFill>
                <a:blip r:embed="rId3"/>
                <a:stretch>
                  <a:fillRect/>
                </a:stretch>
              </a:blipFill>
            </p:spPr>
            <p:txBody>
              <a:bodyPr/>
              <a:lstStyle/>
              <a:p>
                <a:r>
                  <a:rPr lang="en-US">
                    <a:noFill/>
                  </a:rPr>
                  <a:t> </a:t>
                </a:r>
              </a:p>
            </p:txBody>
          </p:sp>
        </mc:Fallback>
      </mc:AlternateContent>
      <p:sp>
        <p:nvSpPr>
          <p:cNvPr id="7" name="Footer Placeholder 6"/>
          <p:cNvSpPr>
            <a:spLocks noGrp="1"/>
          </p:cNvSpPr>
          <p:nvPr>
            <p:ph type="ftr" sz="quarter" idx="34"/>
          </p:nvPr>
        </p:nvSpPr>
        <p:spPr/>
        <p:txBody>
          <a:bodyPr/>
          <a:lstStyle/>
          <a:p>
            <a:endParaRPr lang="nb-NO" dirty="0"/>
          </a:p>
        </p:txBody>
      </p:sp>
      <p:sp>
        <p:nvSpPr>
          <p:cNvPr id="8" name="Slide Number Placeholder 7"/>
          <p:cNvSpPr>
            <a:spLocks noGrp="1"/>
          </p:cNvSpPr>
          <p:nvPr>
            <p:ph type="sldNum" sz="quarter" idx="35"/>
          </p:nvPr>
        </p:nvSpPr>
        <p:spPr/>
        <p:txBody>
          <a:bodyPr/>
          <a:lstStyle/>
          <a:p>
            <a:r>
              <a:rPr lang="en-US" smtClean="0"/>
              <a:t>Page </a:t>
            </a:r>
            <a:fld id="{5251F420-7306-4E7C-A79E-F31A38F7D392}" type="slidenum">
              <a:rPr lang="en-US" smtClean="0"/>
              <a:pPr/>
              <a:t>6</a:t>
            </a:fld>
            <a:endParaRPr lang="en-US" dirty="0"/>
          </a:p>
        </p:txBody>
      </p:sp>
      <p:pic>
        <p:nvPicPr>
          <p:cNvPr id="10" name="Pictur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02733" y="3289533"/>
            <a:ext cx="395546" cy="395546"/>
          </a:xfrm>
          <a:prstGeom prst="rect">
            <a:avLst/>
          </a:prstGeom>
        </p:spPr>
      </p:pic>
      <p:pic>
        <p:nvPicPr>
          <p:cNvPr id="11" name="Picture 1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65612" y="3289533"/>
            <a:ext cx="395546" cy="395546"/>
          </a:xfrm>
          <a:prstGeom prst="rect">
            <a:avLst/>
          </a:prstGeom>
        </p:spPr>
      </p:pic>
      <p:pic>
        <p:nvPicPr>
          <p:cNvPr id="12" name="Picture 1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707185" y="4479999"/>
            <a:ext cx="749637" cy="749637"/>
          </a:xfrm>
          <a:prstGeom prst="rect">
            <a:avLst/>
          </a:prstGeom>
        </p:spPr>
      </p:pic>
    </p:spTree>
    <p:extLst>
      <p:ext uri="{BB962C8B-B14F-4D97-AF65-F5344CB8AC3E}">
        <p14:creationId xmlns:p14="http://schemas.microsoft.com/office/powerpoint/2010/main" val="165322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145">
                                          <p:stCondLst>
                                            <p:cond delay="0"/>
                                          </p:stCondLst>
                                        </p:cTn>
                                        <p:tgtEl>
                                          <p:spTgt spid="12"/>
                                        </p:tgtEl>
                                      </p:cBhvr>
                                    </p:animEffect>
                                    <p:anim calcmode="lin" valueType="num">
                                      <p:cBhvr>
                                        <p:cTn id="30" dur="456"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1" dur="166"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2" dur="166" tmFilter="0, 0; 0.125,0.2665; 0.25,0.4; 0.375,0.465; 0.5,0.5;  0.625,0.535; 0.75,0.6; 0.875,0.7335; 1,1">
                                          <p:stCondLst>
                                            <p:cond delay="166"/>
                                          </p:stCondLst>
                                        </p:cTn>
                                        <p:tgtEl>
                                          <p:spTgt spid="12"/>
                                        </p:tgtEl>
                                        <p:attrNameLst>
                                          <p:attrName>ppt_y</p:attrName>
                                        </p:attrNameLst>
                                      </p:cBhvr>
                                      <p:tavLst>
                                        <p:tav tm="0" fmla="#ppt_y-sin(pi*$)/9">
                                          <p:val>
                                            <p:fltVal val="0"/>
                                          </p:val>
                                        </p:tav>
                                        <p:tav tm="100000">
                                          <p:val>
                                            <p:fltVal val="1"/>
                                          </p:val>
                                        </p:tav>
                                      </p:tavLst>
                                    </p:anim>
                                    <p:anim calcmode="lin" valueType="num">
                                      <p:cBhvr>
                                        <p:cTn id="33" dur="83" tmFilter="0, 0; 0.125,0.2665; 0.25,0.4; 0.375,0.465; 0.5,0.5;  0.625,0.535; 0.75,0.6; 0.875,0.7335; 1,1">
                                          <p:stCondLst>
                                            <p:cond delay="331"/>
                                          </p:stCondLst>
                                        </p:cTn>
                                        <p:tgtEl>
                                          <p:spTgt spid="12"/>
                                        </p:tgtEl>
                                        <p:attrNameLst>
                                          <p:attrName>ppt_y</p:attrName>
                                        </p:attrNameLst>
                                      </p:cBhvr>
                                      <p:tavLst>
                                        <p:tav tm="0" fmla="#ppt_y-sin(pi*$)/27">
                                          <p:val>
                                            <p:fltVal val="0"/>
                                          </p:val>
                                        </p:tav>
                                        <p:tav tm="100000">
                                          <p:val>
                                            <p:fltVal val="1"/>
                                          </p:val>
                                        </p:tav>
                                      </p:tavLst>
                                    </p:anim>
                                    <p:anim calcmode="lin" valueType="num">
                                      <p:cBhvr>
                                        <p:cTn id="34" dur="41" tmFilter="0, 0; 0.125,0.2665; 0.25,0.4; 0.375,0.465; 0.5,0.5;  0.625,0.535; 0.75,0.6; 0.875,0.7335; 1,1">
                                          <p:stCondLst>
                                            <p:cond delay="414"/>
                                          </p:stCondLst>
                                        </p:cTn>
                                        <p:tgtEl>
                                          <p:spTgt spid="12"/>
                                        </p:tgtEl>
                                        <p:attrNameLst>
                                          <p:attrName>ppt_y</p:attrName>
                                        </p:attrNameLst>
                                      </p:cBhvr>
                                      <p:tavLst>
                                        <p:tav tm="0" fmla="#ppt_y-sin(pi*$)/81">
                                          <p:val>
                                            <p:fltVal val="0"/>
                                          </p:val>
                                        </p:tav>
                                        <p:tav tm="100000">
                                          <p:val>
                                            <p:fltVal val="1"/>
                                          </p:val>
                                        </p:tav>
                                      </p:tavLst>
                                    </p:anim>
                                    <p:animScale>
                                      <p:cBhvr>
                                        <p:cTn id="35" dur="7">
                                          <p:stCondLst>
                                            <p:cond delay="162"/>
                                          </p:stCondLst>
                                        </p:cTn>
                                        <p:tgtEl>
                                          <p:spTgt spid="12"/>
                                        </p:tgtEl>
                                      </p:cBhvr>
                                      <p:to x="100000" y="60000"/>
                                    </p:animScale>
                                    <p:animScale>
                                      <p:cBhvr>
                                        <p:cTn id="36" dur="41" decel="50000">
                                          <p:stCondLst>
                                            <p:cond delay="169"/>
                                          </p:stCondLst>
                                        </p:cTn>
                                        <p:tgtEl>
                                          <p:spTgt spid="12"/>
                                        </p:tgtEl>
                                      </p:cBhvr>
                                      <p:to x="100000" y="100000"/>
                                    </p:animScale>
                                    <p:animScale>
                                      <p:cBhvr>
                                        <p:cTn id="37" dur="7">
                                          <p:stCondLst>
                                            <p:cond delay="328"/>
                                          </p:stCondLst>
                                        </p:cTn>
                                        <p:tgtEl>
                                          <p:spTgt spid="12"/>
                                        </p:tgtEl>
                                      </p:cBhvr>
                                      <p:to x="100000" y="80000"/>
                                    </p:animScale>
                                    <p:animScale>
                                      <p:cBhvr>
                                        <p:cTn id="38" dur="41" decel="50000">
                                          <p:stCondLst>
                                            <p:cond delay="335"/>
                                          </p:stCondLst>
                                        </p:cTn>
                                        <p:tgtEl>
                                          <p:spTgt spid="12"/>
                                        </p:tgtEl>
                                      </p:cBhvr>
                                      <p:to x="100000" y="100000"/>
                                    </p:animScale>
                                    <p:animScale>
                                      <p:cBhvr>
                                        <p:cTn id="39" dur="7">
                                          <p:stCondLst>
                                            <p:cond delay="410"/>
                                          </p:stCondLst>
                                        </p:cTn>
                                        <p:tgtEl>
                                          <p:spTgt spid="12"/>
                                        </p:tgtEl>
                                      </p:cBhvr>
                                      <p:to x="100000" y="90000"/>
                                    </p:animScale>
                                    <p:animScale>
                                      <p:cBhvr>
                                        <p:cTn id="40" dur="41" decel="50000">
                                          <p:stCondLst>
                                            <p:cond delay="417"/>
                                          </p:stCondLst>
                                        </p:cTn>
                                        <p:tgtEl>
                                          <p:spTgt spid="12"/>
                                        </p:tgtEl>
                                      </p:cBhvr>
                                      <p:to x="100000" y="100000"/>
                                    </p:animScale>
                                    <p:animScale>
                                      <p:cBhvr>
                                        <p:cTn id="41" dur="7">
                                          <p:stCondLst>
                                            <p:cond delay="452"/>
                                          </p:stCondLst>
                                        </p:cTn>
                                        <p:tgtEl>
                                          <p:spTgt spid="12"/>
                                        </p:tgtEl>
                                      </p:cBhvr>
                                      <p:to x="100000" y="95000"/>
                                    </p:animScale>
                                    <p:animScale>
                                      <p:cBhvr>
                                        <p:cTn id="42" dur="41" decel="50000">
                                          <p:stCondLst>
                                            <p:cond delay="459"/>
                                          </p:stCondLst>
                                        </p:cTn>
                                        <p:tgtEl>
                                          <p:spTgt spid="12"/>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n-US" dirty="0" smtClean="0"/>
              <a:t>Cunningham, S. (2021). Causal inference : the mixtape. New Haven, Connecticut, Yale </a:t>
            </a:r>
            <a:r>
              <a:rPr lang="en-US" dirty="0"/>
              <a:t>University Press </a:t>
            </a:r>
            <a:r>
              <a:rPr lang="en-US" dirty="0">
                <a:hlinkClick r:id="rId2"/>
              </a:rPr>
              <a:t>https://</a:t>
            </a:r>
            <a:r>
              <a:rPr lang="en-US" dirty="0" smtClean="0">
                <a:hlinkClick r:id="rId2"/>
              </a:rPr>
              <a:t>mixtape.scunning.com/potential-outcomes.html</a:t>
            </a:r>
            <a:r>
              <a:rPr lang="en-US" dirty="0" smtClean="0"/>
              <a:t> .</a:t>
            </a:r>
          </a:p>
          <a:p>
            <a:r>
              <a:rPr lang="en-US" dirty="0" smtClean="0"/>
              <a:t>	</a:t>
            </a:r>
            <a:endParaRPr lang="en-US" dirty="0"/>
          </a:p>
        </p:txBody>
      </p:sp>
      <p:sp>
        <p:nvSpPr>
          <p:cNvPr id="4" name="Title 3"/>
          <p:cNvSpPr>
            <a:spLocks noGrp="1"/>
          </p:cNvSpPr>
          <p:nvPr>
            <p:ph type="title"/>
          </p:nvPr>
        </p:nvSpPr>
        <p:spPr/>
        <p:txBody>
          <a:bodyPr/>
          <a:lstStyle/>
          <a:p>
            <a:r>
              <a:rPr lang="nb-NO" dirty="0" err="1" smtClean="0"/>
              <a:t>Potential</a:t>
            </a:r>
            <a:r>
              <a:rPr lang="nb-NO" dirty="0" smtClean="0"/>
              <a:t> </a:t>
            </a:r>
            <a:r>
              <a:rPr lang="nb-NO" dirty="0" err="1" smtClean="0"/>
              <a:t>Outcomes</a:t>
            </a:r>
            <a:endParaRPr lang="en-US" dirty="0"/>
          </a:p>
        </p:txBody>
      </p:sp>
      <p:sp>
        <p:nvSpPr>
          <p:cNvPr id="5" name="Subtitle 4"/>
          <p:cNvSpPr>
            <a:spLocks noGrp="1"/>
          </p:cNvSpPr>
          <p:nvPr>
            <p:ph type="subTitle" idx="13"/>
          </p:nvPr>
        </p:nvSpPr>
        <p:spPr/>
        <p:txBody>
          <a:bodyPr/>
          <a:lstStyle/>
          <a:p>
            <a:r>
              <a:rPr lang="nb-NO" dirty="0" err="1" smtClean="0"/>
              <a:t>Counterfactual</a:t>
            </a:r>
            <a:endParaRPr lang="en-US" dirty="0"/>
          </a:p>
        </p:txBody>
      </p:sp>
      <p:sp>
        <p:nvSpPr>
          <p:cNvPr id="6" name="Content Placeholder 5"/>
          <p:cNvSpPr>
            <a:spLocks noGrp="1"/>
          </p:cNvSpPr>
          <p:nvPr>
            <p:ph sz="half" idx="29"/>
          </p:nvPr>
        </p:nvSpPr>
        <p:spPr>
          <a:xfrm>
            <a:off x="380168" y="1498084"/>
            <a:ext cx="5715831" cy="4354559"/>
          </a:xfrm>
        </p:spPr>
        <p:txBody>
          <a:bodyPr anchor="ctr"/>
          <a:lstStyle/>
          <a:p>
            <a:r>
              <a:rPr lang="nb-NO" dirty="0" err="1" smtClean="0"/>
              <a:t>Counterfactuals</a:t>
            </a:r>
            <a:r>
              <a:rPr lang="nb-NO" dirty="0" smtClean="0"/>
              <a:t> </a:t>
            </a:r>
            <a:r>
              <a:rPr lang="nb-NO" dirty="0" err="1" smtClean="0"/>
              <a:t>are</a:t>
            </a:r>
            <a:r>
              <a:rPr lang="nb-NO" dirty="0" smtClean="0"/>
              <a:t> alternative </a:t>
            </a:r>
            <a:r>
              <a:rPr lang="nb-NO" dirty="0" err="1" smtClean="0"/>
              <a:t>states</a:t>
            </a:r>
            <a:r>
              <a:rPr lang="nb-NO" dirty="0" smtClean="0"/>
              <a:t> </a:t>
            </a:r>
            <a:r>
              <a:rPr lang="nb-NO" dirty="0" err="1" smtClean="0"/>
              <a:t>of</a:t>
            </a:r>
            <a:r>
              <a:rPr lang="nb-NO" dirty="0" smtClean="0"/>
              <a:t> </a:t>
            </a:r>
            <a:r>
              <a:rPr lang="nb-NO" dirty="0" err="1" smtClean="0"/>
              <a:t>the</a:t>
            </a:r>
            <a:r>
              <a:rPr lang="nb-NO" dirty="0" smtClean="0"/>
              <a:t> </a:t>
            </a:r>
            <a:r>
              <a:rPr lang="nb-NO" dirty="0" err="1" smtClean="0"/>
              <a:t>world</a:t>
            </a:r>
            <a:r>
              <a:rPr lang="nb-NO" dirty="0" smtClean="0"/>
              <a:t>:</a:t>
            </a:r>
          </a:p>
          <a:p>
            <a:pPr marL="0" indent="0" algn="ctr">
              <a:buNone/>
            </a:pPr>
            <a:r>
              <a:rPr lang="en-US" sz="2000" i="1" dirty="0" smtClean="0"/>
              <a:t>“What </a:t>
            </a:r>
            <a:r>
              <a:rPr lang="en-US" sz="2000" i="1" dirty="0"/>
              <a:t>if Bruce Wayne’s parents had never been murdered? </a:t>
            </a:r>
            <a:r>
              <a:rPr lang="en-US" sz="2000" i="1" dirty="0" smtClean="0"/>
              <a:t>[…] </a:t>
            </a:r>
            <a:r>
              <a:rPr lang="en-US" sz="2000" i="1" dirty="0"/>
              <a:t>What if in </a:t>
            </a:r>
            <a:r>
              <a:rPr lang="en-US" sz="2000" dirty="0"/>
              <a:t>The Matrix</a:t>
            </a:r>
            <a:r>
              <a:rPr lang="en-US" sz="2000" i="1" dirty="0"/>
              <a:t> Neo had taken the blue pill? </a:t>
            </a:r>
            <a:r>
              <a:rPr lang="en-US" sz="2000" i="1" dirty="0" smtClean="0"/>
              <a:t>[…] We </a:t>
            </a:r>
            <a:r>
              <a:rPr lang="en-US" sz="2000" i="1" dirty="0"/>
              <a:t>need Doctor Strange to give us the Time Stone to answer questions like these</a:t>
            </a:r>
            <a:r>
              <a:rPr lang="en-US" sz="2000" i="1" dirty="0" smtClean="0"/>
              <a:t>.” </a:t>
            </a:r>
            <a:r>
              <a:rPr lang="en-US" sz="2000" dirty="0" smtClean="0"/>
              <a:t>(Cunningham, 2021)</a:t>
            </a:r>
          </a:p>
          <a:p>
            <a:r>
              <a:rPr lang="nb-NO" sz="2000" dirty="0" err="1" smtClean="0"/>
              <a:t>We</a:t>
            </a:r>
            <a:r>
              <a:rPr lang="nb-NO" sz="2000" dirty="0" smtClean="0"/>
              <a:t> </a:t>
            </a:r>
            <a:r>
              <a:rPr lang="nb-NO" sz="2000" dirty="0" err="1" smtClean="0"/>
              <a:t>don’t</a:t>
            </a:r>
            <a:r>
              <a:rPr lang="nb-NO" sz="2000" dirty="0" smtClean="0"/>
              <a:t> </a:t>
            </a:r>
            <a:r>
              <a:rPr lang="nb-NO" sz="2000" dirty="0" err="1" smtClean="0"/>
              <a:t>know</a:t>
            </a:r>
            <a:r>
              <a:rPr lang="nb-NO" sz="2000" dirty="0" smtClean="0"/>
              <a:t> </a:t>
            </a:r>
            <a:r>
              <a:rPr lang="nb-NO" sz="2000" dirty="0" err="1" smtClean="0"/>
              <a:t>what</a:t>
            </a:r>
            <a:r>
              <a:rPr lang="nb-NO" sz="2000" dirty="0" smtClean="0"/>
              <a:t> </a:t>
            </a:r>
            <a:r>
              <a:rPr lang="nb-NO" sz="2000" dirty="0" err="1" smtClean="0"/>
              <a:t>would</a:t>
            </a:r>
            <a:r>
              <a:rPr lang="nb-NO" sz="2000" dirty="0" smtClean="0"/>
              <a:t> have </a:t>
            </a:r>
            <a:r>
              <a:rPr lang="nb-NO" sz="2000" dirty="0" err="1" smtClean="0"/>
              <a:t>happened</a:t>
            </a:r>
            <a:r>
              <a:rPr lang="nb-NO" sz="2000" dirty="0" smtClean="0"/>
              <a:t> </a:t>
            </a:r>
            <a:r>
              <a:rPr lang="nb-NO" sz="2000" dirty="0" err="1" smtClean="0"/>
              <a:t>had</a:t>
            </a:r>
            <a:r>
              <a:rPr lang="nb-NO" sz="2000" dirty="0" smtClean="0"/>
              <a:t> </a:t>
            </a:r>
            <a:r>
              <a:rPr lang="nb-NO" sz="2000" dirty="0" err="1" smtClean="0"/>
              <a:t>one</a:t>
            </a:r>
            <a:r>
              <a:rPr lang="nb-NO" sz="2000" dirty="0" smtClean="0"/>
              <a:t> </a:t>
            </a:r>
            <a:r>
              <a:rPr lang="nb-NO" sz="2000" dirty="0" err="1" smtClean="0"/>
              <a:t>event</a:t>
            </a:r>
            <a:r>
              <a:rPr lang="nb-NO" sz="2000" dirty="0" smtClean="0"/>
              <a:t> </a:t>
            </a:r>
            <a:r>
              <a:rPr lang="nb-NO" sz="2000" dirty="0" err="1" smtClean="0"/>
              <a:t>changed</a:t>
            </a:r>
            <a:r>
              <a:rPr lang="nb-NO" sz="2000" dirty="0" smtClean="0"/>
              <a:t> </a:t>
            </a:r>
            <a:r>
              <a:rPr lang="nb-NO" sz="2000" dirty="0" err="1" smtClean="0"/>
              <a:t>because</a:t>
            </a:r>
            <a:r>
              <a:rPr lang="nb-NO" sz="2000" dirty="0" smtClean="0"/>
              <a:t> </a:t>
            </a:r>
            <a:r>
              <a:rPr lang="nb-NO" sz="2000" dirty="0" err="1" smtClean="0"/>
              <a:t>we</a:t>
            </a:r>
            <a:r>
              <a:rPr lang="nb-NO" sz="2000" dirty="0" smtClean="0"/>
              <a:t> </a:t>
            </a:r>
            <a:r>
              <a:rPr lang="nb-NO" sz="2000" dirty="0" err="1" smtClean="0"/>
              <a:t>are</a:t>
            </a:r>
            <a:r>
              <a:rPr lang="nb-NO" sz="2000" dirty="0" smtClean="0"/>
              <a:t> </a:t>
            </a:r>
            <a:r>
              <a:rPr lang="nb-NO" sz="2000" dirty="0" err="1" smtClean="0"/>
              <a:t>missing</a:t>
            </a:r>
            <a:r>
              <a:rPr lang="nb-NO" sz="2000" dirty="0" smtClean="0"/>
              <a:t> data </a:t>
            </a:r>
            <a:r>
              <a:rPr lang="nb-NO" sz="2000" dirty="0" err="1" smtClean="0"/>
              <a:t>on</a:t>
            </a:r>
            <a:r>
              <a:rPr lang="nb-NO" sz="2000" dirty="0" smtClean="0"/>
              <a:t> </a:t>
            </a:r>
            <a:r>
              <a:rPr lang="nb-NO" sz="2000" dirty="0" err="1" smtClean="0"/>
              <a:t>the</a:t>
            </a:r>
            <a:r>
              <a:rPr lang="nb-NO" sz="2000" dirty="0" smtClean="0"/>
              <a:t> </a:t>
            </a:r>
            <a:r>
              <a:rPr lang="nb-NO" sz="2000" dirty="0" err="1" smtClean="0"/>
              <a:t>counterfactual</a:t>
            </a:r>
            <a:r>
              <a:rPr lang="nb-NO" sz="2000" dirty="0" smtClean="0"/>
              <a:t> </a:t>
            </a:r>
            <a:r>
              <a:rPr lang="nb-NO" sz="2000" dirty="0" err="1" smtClean="0"/>
              <a:t>outcome</a:t>
            </a:r>
            <a:endParaRPr lang="en-US" dirty="0"/>
          </a:p>
        </p:txBody>
      </p:sp>
      <p:sp>
        <p:nvSpPr>
          <p:cNvPr id="8" name="Slide Number Placeholder 7"/>
          <p:cNvSpPr>
            <a:spLocks noGrp="1"/>
          </p:cNvSpPr>
          <p:nvPr>
            <p:ph type="sldNum" sz="quarter" idx="32"/>
          </p:nvPr>
        </p:nvSpPr>
        <p:spPr/>
        <p:txBody>
          <a:bodyPr/>
          <a:lstStyle/>
          <a:p>
            <a:r>
              <a:rPr lang="en-US" smtClean="0"/>
              <a:t>Page </a:t>
            </a:r>
            <a:fld id="{5251F420-7306-4E7C-A79E-F31A38F7D392}" type="slidenum">
              <a:rPr lang="en-US" smtClean="0"/>
              <a:pPr/>
              <a:t>7</a:t>
            </a:fld>
            <a:endParaRPr lang="en-US" dirty="0"/>
          </a:p>
        </p:txBody>
      </p:sp>
      <p:pic>
        <p:nvPicPr>
          <p:cNvPr id="7" name="Picture Placeholder 6"/>
          <p:cNvPicPr>
            <a:picLocks noGrp="1" noChangeAspect="1"/>
          </p:cNvPicPr>
          <p:nvPr>
            <p:ph type="pic" sz="quarter" idx="27"/>
          </p:nvPr>
        </p:nvPicPr>
        <p:blipFill>
          <a:blip r:embed="rId3" cstate="hqprint">
            <a:extLst>
              <a:ext uri="{28A0092B-C50C-407E-A947-70E740481C1C}">
                <a14:useLocalDpi xmlns:a14="http://schemas.microsoft.com/office/drawing/2010/main" val="0"/>
              </a:ext>
            </a:extLst>
          </a:blip>
          <a:srcRect t="8508" b="8508"/>
          <a:stretch>
            <a:fillRect/>
          </a:stretch>
        </p:blipFill>
        <p:spPr/>
      </p:pic>
    </p:spTree>
    <p:extLst>
      <p:ext uri="{BB962C8B-B14F-4D97-AF65-F5344CB8AC3E}">
        <p14:creationId xmlns:p14="http://schemas.microsoft.com/office/powerpoint/2010/main" val="1626964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27"/>
          </p:nvPr>
        </p:nvPicPr>
        <p:blipFill>
          <a:blip r:embed="rId2" cstate="print">
            <a:extLst>
              <a:ext uri="{28A0092B-C50C-407E-A947-70E740481C1C}">
                <a14:useLocalDpi xmlns:a14="http://schemas.microsoft.com/office/drawing/2010/main" val="0"/>
              </a:ext>
            </a:extLst>
          </a:blip>
          <a:srcRect t="7239" b="7239"/>
          <a:stretch>
            <a:fillRect/>
          </a:stretch>
        </p:blipFill>
        <p:spPr/>
      </p:pic>
      <p:sp>
        <p:nvSpPr>
          <p:cNvPr id="3" name="Text Placeholder 2"/>
          <p:cNvSpPr>
            <a:spLocks noGrp="1"/>
          </p:cNvSpPr>
          <p:nvPr>
            <p:ph type="body" sz="quarter" idx="16"/>
          </p:nvPr>
        </p:nvSpPr>
        <p:spPr/>
        <p:txBody>
          <a:bodyPr/>
          <a:lstStyle/>
          <a:p>
            <a:r>
              <a:rPr lang="nb-NO" dirty="0" smtClean="0"/>
              <a:t>Photo by </a:t>
            </a:r>
            <a:r>
              <a:rPr lang="nb-NO" dirty="0">
                <a:hlinkClick r:id="rId3"/>
              </a:rPr>
              <a:t>Y</a:t>
            </a:r>
            <a:r>
              <a:rPr lang="nb-NO" dirty="0" smtClean="0">
                <a:hlinkClick r:id="rId3"/>
              </a:rPr>
              <a:t>asir </a:t>
            </a:r>
            <a:r>
              <a:rPr lang="nb-NO" dirty="0" err="1" smtClean="0">
                <a:hlinkClick r:id="rId3"/>
              </a:rPr>
              <a:t>Slash</a:t>
            </a:r>
            <a:r>
              <a:rPr lang="nb-NO" dirty="0" smtClean="0">
                <a:hlinkClick r:id="rId3"/>
              </a:rPr>
              <a:t> </a:t>
            </a:r>
            <a:r>
              <a:rPr lang="nb-NO" dirty="0" err="1" smtClean="0"/>
              <a:t>on</a:t>
            </a:r>
            <a:r>
              <a:rPr lang="nb-NO" dirty="0" smtClean="0"/>
              <a:t> Unsplash</a:t>
            </a:r>
            <a:endParaRPr lang="en-US" dirty="0"/>
          </a:p>
        </p:txBody>
      </p:sp>
      <p:sp>
        <p:nvSpPr>
          <p:cNvPr id="4" name="Title 3"/>
          <p:cNvSpPr>
            <a:spLocks noGrp="1"/>
          </p:cNvSpPr>
          <p:nvPr>
            <p:ph type="title"/>
          </p:nvPr>
        </p:nvSpPr>
        <p:spPr/>
        <p:txBody>
          <a:bodyPr/>
          <a:lstStyle/>
          <a:p>
            <a:r>
              <a:rPr lang="en-US" dirty="0" smtClean="0"/>
              <a:t>Differences in Groups</a:t>
            </a:r>
            <a:endParaRPr lang="en-US" dirty="0"/>
          </a:p>
        </p:txBody>
      </p:sp>
      <p:sp>
        <p:nvSpPr>
          <p:cNvPr id="5" name="Subtitle 4"/>
          <p:cNvSpPr>
            <a:spLocks noGrp="1"/>
          </p:cNvSpPr>
          <p:nvPr>
            <p:ph type="subTitle" idx="13"/>
          </p:nvPr>
        </p:nvSpPr>
        <p:spPr/>
        <p:txBody>
          <a:bodyPr/>
          <a:lstStyle/>
          <a:p>
            <a:r>
              <a:rPr lang="en-US" dirty="0" smtClean="0"/>
              <a:t>Fruitless comparisons</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sz="half" idx="29"/>
              </p:nvPr>
            </p:nvSpPr>
            <p:spPr>
              <a:xfrm>
                <a:off x="380169" y="1498084"/>
                <a:ext cx="5715831" cy="4560517"/>
              </a:xfrm>
            </p:spPr>
            <p:txBody>
              <a:bodyPr/>
              <a:lstStyle/>
              <a:p>
                <a:r>
                  <a:rPr lang="en-US" dirty="0" smtClean="0"/>
                  <a:t>Assume that you want to know the average causal effect of going to high-school on earnings for a given population</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oMath>
                </a14:m>
                <a:r>
                  <a:rPr lang="en-US" dirty="0" smtClean="0"/>
                  <a:t> is the income of individual </a:t>
                </a:r>
                <a14:m>
                  <m:oMath xmlns:m="http://schemas.openxmlformats.org/officeDocument/2006/math">
                    <m:r>
                      <a:rPr lang="en-US" b="0" i="1" smtClean="0">
                        <a:latin typeface="Cambria Math" panose="02040503050406030204" pitchFamily="18" charset="0"/>
                      </a:rPr>
                      <m:t>𝑖</m:t>
                    </m:r>
                  </m:oMath>
                </a14:m>
                <a:r>
                  <a:rPr lang="en-US" dirty="0" smtClean="0"/>
                  <a:t> in the population of interest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𝑖</m:t>
                        </m:r>
                      </m:sub>
                    </m:sSub>
                  </m:oMath>
                </a14:m>
                <a:r>
                  <a:rPr lang="en-US" dirty="0" smtClean="0"/>
                  <a:t> is the treatment status of individual </a:t>
                </a:r>
                <a14:m>
                  <m:oMath xmlns:m="http://schemas.openxmlformats.org/officeDocument/2006/math">
                    <m:r>
                      <a:rPr lang="en-US" b="0" i="1" smtClean="0">
                        <a:latin typeface="Cambria Math" panose="02040503050406030204" pitchFamily="18" charset="0"/>
                      </a:rPr>
                      <m:t>𝑖</m:t>
                    </m:r>
                  </m:oMath>
                </a14:m>
                <a:r>
                  <a:rPr lang="en-US" dirty="0" smtClean="0"/>
                  <a:t>, i.e., takes value </a:t>
                </a:r>
                <a14:m>
                  <m:oMath xmlns:m="http://schemas.openxmlformats.org/officeDocument/2006/math">
                    <m:r>
                      <a:rPr lang="en-US" b="0" i="1" smtClean="0">
                        <a:latin typeface="Cambria Math" panose="02040503050406030204" pitchFamily="18" charset="0"/>
                      </a:rPr>
                      <m:t>1</m:t>
                    </m:r>
                  </m:oMath>
                </a14:m>
                <a:r>
                  <a:rPr lang="en-US" dirty="0" smtClean="0"/>
                  <a:t> when individual </a:t>
                </a:r>
                <a14:m>
                  <m:oMath xmlns:m="http://schemas.openxmlformats.org/officeDocument/2006/math">
                    <m:r>
                      <a:rPr lang="en-US" b="0" i="1" smtClean="0">
                        <a:latin typeface="Cambria Math" panose="02040503050406030204" pitchFamily="18" charset="0"/>
                      </a:rPr>
                      <m:t>𝑖</m:t>
                    </m:r>
                  </m:oMath>
                </a14:m>
                <a:r>
                  <a:rPr lang="en-US" dirty="0" smtClean="0"/>
                  <a:t> goes to high-school and </a:t>
                </a:r>
                <a14:m>
                  <m:oMath xmlns:m="http://schemas.openxmlformats.org/officeDocument/2006/math">
                    <m:r>
                      <a:rPr lang="en-US" b="0" i="1" smtClean="0">
                        <a:latin typeface="Cambria Math" panose="02040503050406030204" pitchFamily="18" charset="0"/>
                      </a:rPr>
                      <m:t>0</m:t>
                    </m:r>
                  </m:oMath>
                </a14:m>
                <a:r>
                  <a:rPr lang="en-US" dirty="0" smtClean="0"/>
                  <a:t> otherwise.</a:t>
                </a:r>
              </a:p>
              <a:p>
                <a:r>
                  <a:rPr lang="en-US" dirty="0" smtClean="0"/>
                  <a:t>The treatment effect for individual </a:t>
                </a:r>
                <a14:m>
                  <m:oMath xmlns:m="http://schemas.openxmlformats.org/officeDocument/2006/math">
                    <m:r>
                      <a:rPr lang="en-US" b="0" i="1" smtClean="0">
                        <a:latin typeface="Cambria Math" panose="02040503050406030204" pitchFamily="18" charset="0"/>
                      </a:rPr>
                      <m:t>𝑖</m:t>
                    </m:r>
                  </m:oMath>
                </a14:m>
                <a:r>
                  <a:rPr lang="en-US" dirty="0" smtClean="0"/>
                  <a:t> is</a:t>
                </a:r>
              </a:p>
              <a:p>
                <a:pPr marL="0" indent="0">
                  <a:buNone/>
                </a:pPr>
                <a14:m>
                  <m:oMathPara xmlns:m="http://schemas.openxmlformats.org/officeDocument/2006/math">
                    <m:oMathParaPr>
                      <m:jc m:val="centerGroup"/>
                    </m:oMathParaPr>
                    <m:oMath xmlns:m="http://schemas.openxmlformats.org/officeDocument/2006/math">
                      <m:sSub>
                        <m:sSubPr>
                          <m:ctrlPr>
                            <a:rPr lang="nb-NO" i="1" smtClean="0">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1</m:t>
                          </m:r>
                          <m:r>
                            <a:rPr lang="nb-NO" b="0" i="1" smtClean="0">
                              <a:latin typeface="Cambria Math" panose="02040503050406030204" pitchFamily="18" charset="0"/>
                            </a:rPr>
                            <m:t>𝑖</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0</m:t>
                          </m:r>
                          <m:r>
                            <a:rPr lang="nb-NO" b="0" i="1" smtClean="0">
                              <a:latin typeface="Cambria Math" panose="02040503050406030204" pitchFamily="18" charset="0"/>
                            </a:rPr>
                            <m:t>𝑖</m:t>
                          </m:r>
                        </m:sub>
                      </m:sSub>
                    </m:oMath>
                  </m:oMathPara>
                </a14:m>
                <a:endParaRPr lang="nb-NO" dirty="0" smtClean="0"/>
              </a:p>
              <a:p>
                <a:endParaRPr lang="nb-NO" dirty="0" smtClean="0"/>
              </a:p>
              <a:p>
                <a:pPr lvl="1">
                  <a:buFont typeface="Arial" panose="020B0604020202020204" pitchFamily="34" charset="0"/>
                  <a:buChar char="–"/>
                </a:pPr>
                <a:endParaRPr lang="en-US" dirty="0" smtClean="0"/>
              </a:p>
              <a:p>
                <a:pPr marL="0" indent="0">
                  <a:buNone/>
                </a:pP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29"/>
              </p:nvPr>
            </p:nvSpPr>
            <p:spPr>
              <a:xfrm>
                <a:off x="380169" y="1498084"/>
                <a:ext cx="5715831" cy="4560517"/>
              </a:xfrm>
              <a:blipFill>
                <a:blip r:embed="rId4"/>
                <a:stretch>
                  <a:fillRect l="-2985" t="-2005" r="-3198"/>
                </a:stretch>
              </a:blipFill>
            </p:spPr>
            <p:txBody>
              <a:bodyPr/>
              <a:lstStyle/>
              <a:p>
                <a:r>
                  <a:rPr lang="en-US">
                    <a:noFill/>
                  </a:rPr>
                  <a:t> </a:t>
                </a:r>
              </a:p>
            </p:txBody>
          </p:sp>
        </mc:Fallback>
      </mc:AlternateContent>
      <p:sp>
        <p:nvSpPr>
          <p:cNvPr id="7" name="Footer Placeholder 6"/>
          <p:cNvSpPr>
            <a:spLocks noGrp="1"/>
          </p:cNvSpPr>
          <p:nvPr>
            <p:ph type="ftr" sz="quarter" idx="31"/>
          </p:nvPr>
        </p:nvSpPr>
        <p:spPr/>
        <p:txBody>
          <a:bodyPr/>
          <a:lstStyle/>
          <a:p>
            <a:endParaRPr lang="nb-NO" dirty="0"/>
          </a:p>
        </p:txBody>
      </p:sp>
      <p:sp>
        <p:nvSpPr>
          <p:cNvPr id="8" name="Slide Number Placeholder 7"/>
          <p:cNvSpPr>
            <a:spLocks noGrp="1"/>
          </p:cNvSpPr>
          <p:nvPr>
            <p:ph type="sldNum" sz="quarter" idx="32"/>
          </p:nvPr>
        </p:nvSpPr>
        <p:spPr/>
        <p:txBody>
          <a:bodyPr/>
          <a:lstStyle/>
          <a:p>
            <a:r>
              <a:rPr lang="en-US" smtClean="0"/>
              <a:t>Page </a:t>
            </a:r>
            <a:fld id="{5251F420-7306-4E7C-A79E-F31A38F7D392}" type="slidenum">
              <a:rPr lang="en-US" smtClean="0"/>
              <a:pPr/>
              <a:t>8</a:t>
            </a:fld>
            <a:endParaRPr lang="en-US" dirty="0"/>
          </a:p>
        </p:txBody>
      </p:sp>
      <p:pic>
        <p:nvPicPr>
          <p:cNvPr id="10" name="Picture 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743200" y="916012"/>
            <a:ext cx="484632" cy="484632"/>
          </a:xfrm>
          <a:prstGeom prst="rect">
            <a:avLst/>
          </a:prstGeom>
        </p:spPr>
      </p:pic>
    </p:spTree>
    <p:extLst>
      <p:ext uri="{BB962C8B-B14F-4D97-AF65-F5344CB8AC3E}">
        <p14:creationId xmlns:p14="http://schemas.microsoft.com/office/powerpoint/2010/main" val="42553912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 in Groups</a:t>
            </a:r>
            <a:endParaRPr lang="en-US" dirty="0"/>
          </a:p>
        </p:txBody>
      </p:sp>
      <p:sp>
        <p:nvSpPr>
          <p:cNvPr id="3" name="Subtitle 2"/>
          <p:cNvSpPr>
            <a:spLocks noGrp="1"/>
          </p:cNvSpPr>
          <p:nvPr>
            <p:ph type="subTitle" idx="13"/>
          </p:nvPr>
        </p:nvSpPr>
        <p:spPr/>
        <p:txBody>
          <a:bodyPr/>
          <a:lstStyle/>
          <a:p>
            <a:r>
              <a:rPr lang="en-US" dirty="0" smtClean="0"/>
              <a:t>Fruitless comparisons</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30"/>
              </p:nvPr>
            </p:nvSpPr>
            <p:spPr/>
            <p:txBody>
              <a:bodyPr/>
              <a:lstStyle/>
              <a:p>
                <a:r>
                  <a:rPr lang="nb-NO" dirty="0" smtClean="0"/>
                  <a:t>Assume </a:t>
                </a:r>
                <a:r>
                  <a:rPr lang="nb-NO" dirty="0" err="1" smtClean="0"/>
                  <a:t>now</a:t>
                </a:r>
                <a:r>
                  <a:rPr lang="nb-NO" dirty="0" smtClean="0"/>
                  <a:t> </a:t>
                </a:r>
                <a:r>
                  <a:rPr lang="nb-NO" dirty="0" err="1" smtClean="0"/>
                  <a:t>that</a:t>
                </a:r>
                <a:r>
                  <a:rPr lang="nb-NO" dirty="0" smtClean="0"/>
                  <a:t> </a:t>
                </a:r>
                <a:r>
                  <a:rPr lang="nb-NO" dirty="0" err="1" smtClean="0"/>
                  <a:t>we</a:t>
                </a:r>
                <a:r>
                  <a:rPr lang="nb-NO" dirty="0" smtClean="0"/>
                  <a:t> have </a:t>
                </a:r>
                <a:r>
                  <a:rPr lang="nb-NO" dirty="0" err="1" smtClean="0"/>
                  <a:t>access</a:t>
                </a:r>
                <a:r>
                  <a:rPr lang="nb-NO" dirty="0" smtClean="0"/>
                  <a:t> to a representative sample of </a:t>
                </a:r>
                <a14:m>
                  <m:oMath xmlns:m="http://schemas.openxmlformats.org/officeDocument/2006/math">
                    <m:r>
                      <a:rPr lang="nb-NO" b="0" i="1" smtClean="0">
                        <a:latin typeface="Cambria Math" panose="02040503050406030204" pitchFamily="18" charset="0"/>
                      </a:rPr>
                      <m:t>𝑛</m:t>
                    </m:r>
                  </m:oMath>
                </a14:m>
                <a:r>
                  <a:rPr lang="en-US" dirty="0" smtClean="0"/>
                  <a:t> individuals from the population of interest. In that case, you can estimate the average treatment effect as: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nb-NO" b="0" i="1" smtClean="0">
                              <a:latin typeface="Cambria Math" panose="02040503050406030204" pitchFamily="18" charset="0"/>
                            </a:rPr>
                            <m:t>𝐴𝑣𝑔</m:t>
                          </m:r>
                        </m:e>
                        <m:sub>
                          <m:r>
                            <a:rPr lang="nb-NO" b="0" i="1" smtClean="0">
                              <a:latin typeface="Cambria Math" panose="02040503050406030204" pitchFamily="18" charset="0"/>
                            </a:rPr>
                            <m:t>𝑛</m:t>
                          </m:r>
                        </m:sub>
                      </m:sSub>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1</m:t>
                              </m:r>
                              <m:r>
                                <a:rPr lang="nb-NO" b="0" i="1" smtClean="0">
                                  <a:latin typeface="Cambria Math" panose="02040503050406030204" pitchFamily="18" charset="0"/>
                                </a:rPr>
                                <m:t>𝑖</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𝑌</m:t>
                              </m:r>
                            </m:e>
                            <m:sub>
                              <m:r>
                                <a:rPr lang="nb-NO" b="0" i="1" smtClean="0">
                                  <a:latin typeface="Cambria Math" panose="02040503050406030204" pitchFamily="18" charset="0"/>
                                </a:rPr>
                                <m:t>0</m:t>
                              </m:r>
                              <m:r>
                                <a:rPr lang="nb-NO" b="0" i="1" smtClean="0">
                                  <a:latin typeface="Cambria Math" panose="02040503050406030204" pitchFamily="18" charset="0"/>
                                </a:rPr>
                                <m:t>𝑖</m:t>
                              </m:r>
                            </m:sub>
                          </m:sSub>
                        </m:e>
                      </m:d>
                    </m:oMath>
                  </m:oMathPara>
                </a14:m>
                <a:endParaRPr lang="nb-NO" b="0" dirty="0" smtClean="0"/>
              </a:p>
              <a:p>
                <a:r>
                  <a:rPr lang="nb-NO" dirty="0" err="1" smtClean="0"/>
                  <a:t>However</a:t>
                </a:r>
                <a:r>
                  <a:rPr lang="nb-NO" dirty="0" smtClean="0"/>
                  <a:t>, </a:t>
                </a:r>
                <a:r>
                  <a:rPr lang="nb-NO" dirty="0" err="1" smtClean="0"/>
                  <a:t>each</a:t>
                </a:r>
                <a:r>
                  <a:rPr lang="nb-NO" dirty="0" smtClean="0"/>
                  <a:t> </a:t>
                </a:r>
                <a:r>
                  <a:rPr lang="nb-NO" dirty="0" err="1" smtClean="0"/>
                  <a:t>individual</a:t>
                </a:r>
                <a:r>
                  <a:rPr lang="nb-NO" dirty="0" smtClean="0"/>
                  <a:t> </a:t>
                </a:r>
                <a14:m>
                  <m:oMath xmlns:m="http://schemas.openxmlformats.org/officeDocument/2006/math">
                    <m:r>
                      <a:rPr lang="nb-NO" b="0" i="1" smtClean="0">
                        <a:latin typeface="Cambria Math" panose="02040503050406030204" pitchFamily="18" charset="0"/>
                      </a:rPr>
                      <m:t>𝑖</m:t>
                    </m:r>
                  </m:oMath>
                </a14:m>
                <a:r>
                  <a:rPr lang="en-US" dirty="0" smtClean="0"/>
                  <a:t> in the sample has either gone or not to high school. Often times, simple differences between the treated and not treated are used as evidence of a treatment effect</a:t>
                </a:r>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nb-NO" b="0" i="1" smtClean="0">
                              <a:latin typeface="Cambria Math" panose="02040503050406030204" pitchFamily="18" charset="0"/>
                            </a:rPr>
                            <m:t>𝐴𝑣𝑔</m:t>
                          </m:r>
                        </m:e>
                        <m:sub>
                          <m:r>
                            <a:rPr lang="nb-NO" b="0" i="1" smtClean="0">
                              <a:latin typeface="Cambria Math" panose="02040503050406030204" pitchFamily="18" charset="0"/>
                            </a:rPr>
                            <m:t>𝑛</m:t>
                          </m:r>
                        </m:sub>
                      </m:sSub>
                      <m:d>
                        <m:dPr>
                          <m:begChr m:val="["/>
                          <m:endChr m:val="]"/>
                          <m:ctrlPr>
                            <a:rPr lang="nb-NO" b="0" i="1" smtClean="0">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1</m:t>
                              </m:r>
                              <m:r>
                                <a:rPr lang="nb-NO" i="1">
                                  <a:latin typeface="Cambria Math" panose="02040503050406030204" pitchFamily="18" charset="0"/>
                                </a:rPr>
                                <m:t>𝑖</m:t>
                              </m:r>
                            </m:sub>
                          </m:sSub>
                        </m:e>
                        <m:e>
                          <m:sSub>
                            <m:sSubPr>
                              <m:ctrlPr>
                                <a:rPr lang="nb-NO" b="0" i="1" smtClean="0">
                                  <a:latin typeface="Cambria Math" panose="02040503050406030204" pitchFamily="18" charset="0"/>
                                </a:rPr>
                              </m:ctrlPr>
                            </m:sSubPr>
                            <m:e>
                              <m:r>
                                <a:rPr lang="nb-NO" b="0" i="1" smtClean="0">
                                  <a:latin typeface="Cambria Math" panose="02040503050406030204" pitchFamily="18" charset="0"/>
                                </a:rPr>
                                <m:t>𝐷</m:t>
                              </m:r>
                            </m:e>
                            <m:sub>
                              <m:r>
                                <a:rPr lang="nb-NO" b="0" i="1" smtClean="0">
                                  <a:latin typeface="Cambria Math" panose="02040503050406030204" pitchFamily="18" charset="0"/>
                                </a:rPr>
                                <m:t>𝑖</m:t>
                              </m:r>
                            </m:sub>
                          </m:sSub>
                          <m:r>
                            <a:rPr lang="nb-NO" b="0" i="1" smtClean="0">
                              <a:latin typeface="Cambria Math" panose="02040503050406030204" pitchFamily="18" charset="0"/>
                            </a:rPr>
                            <m:t>=1</m:t>
                          </m:r>
                        </m:e>
                      </m:d>
                      <m:r>
                        <a:rPr lang="nb-NO" b="0" i="1" smtClean="0">
                          <a:latin typeface="Cambria Math" panose="02040503050406030204" pitchFamily="18" charset="0"/>
                        </a:rPr>
                        <m:t>−</m:t>
                      </m:r>
                      <m:sSub>
                        <m:sSubPr>
                          <m:ctrlPr>
                            <a:rPr lang="en-US" i="1">
                              <a:latin typeface="Cambria Math" panose="02040503050406030204" pitchFamily="18" charset="0"/>
                            </a:rPr>
                          </m:ctrlPr>
                        </m:sSubPr>
                        <m:e>
                          <m:r>
                            <a:rPr lang="nb-NO" i="1">
                              <a:latin typeface="Cambria Math" panose="02040503050406030204" pitchFamily="18" charset="0"/>
                            </a:rPr>
                            <m:t>𝐴𝑣𝑔</m:t>
                          </m:r>
                        </m:e>
                        <m:sub>
                          <m:r>
                            <a:rPr lang="nb-NO" i="1">
                              <a:latin typeface="Cambria Math" panose="02040503050406030204" pitchFamily="18" charset="0"/>
                            </a:rPr>
                            <m:t>𝑛</m:t>
                          </m:r>
                        </m:sub>
                      </m:sSub>
                      <m:d>
                        <m:dPr>
                          <m:begChr m:val="["/>
                          <m:endChr m:val="]"/>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b="0" i="1" smtClean="0">
                                  <a:latin typeface="Cambria Math" panose="02040503050406030204" pitchFamily="18" charset="0"/>
                                </a:rPr>
                                <m:t>0</m:t>
                              </m:r>
                              <m:r>
                                <a:rPr lang="nb-NO" i="1">
                                  <a:latin typeface="Cambria Math" panose="02040503050406030204" pitchFamily="18" charset="0"/>
                                </a:rPr>
                                <m:t>𝑖</m:t>
                              </m:r>
                            </m:sub>
                          </m:sSub>
                        </m:e>
                        <m:e>
                          <m:sSub>
                            <m:sSubPr>
                              <m:ctrlPr>
                                <a:rPr lang="nb-NO" i="1">
                                  <a:latin typeface="Cambria Math" panose="02040503050406030204" pitchFamily="18" charset="0"/>
                                </a:rPr>
                              </m:ctrlPr>
                            </m:sSubPr>
                            <m:e>
                              <m:r>
                                <a:rPr lang="nb-NO" i="1">
                                  <a:latin typeface="Cambria Math" panose="02040503050406030204" pitchFamily="18" charset="0"/>
                                </a:rPr>
                                <m:t>𝐷</m:t>
                              </m:r>
                            </m:e>
                            <m:sub>
                              <m:r>
                                <a:rPr lang="nb-NO" i="1">
                                  <a:latin typeface="Cambria Math" panose="02040503050406030204" pitchFamily="18" charset="0"/>
                                </a:rPr>
                                <m:t>𝑖</m:t>
                              </m:r>
                            </m:sub>
                          </m:sSub>
                          <m:r>
                            <a:rPr lang="nb-NO" i="1">
                              <a:latin typeface="Cambria Math" panose="02040503050406030204" pitchFamily="18" charset="0"/>
                            </a:rPr>
                            <m:t>=</m:t>
                          </m:r>
                          <m:r>
                            <a:rPr lang="nb-NO" b="0" i="1" smtClean="0">
                              <a:latin typeface="Cambria Math" panose="02040503050406030204" pitchFamily="18" charset="0"/>
                            </a:rPr>
                            <m:t>0</m:t>
                          </m:r>
                        </m:e>
                      </m:d>
                    </m:oMath>
                  </m:oMathPara>
                </a14:m>
                <a:endParaRPr lang="en-US" dirty="0" smtClean="0"/>
              </a:p>
              <a:p>
                <a:r>
                  <a:rPr lang="nb-NO" dirty="0" smtClean="0"/>
                  <a:t>If </a:t>
                </a:r>
                <a:r>
                  <a:rPr lang="nb-NO" dirty="0" err="1" smtClean="0"/>
                  <a:t>we</a:t>
                </a:r>
                <a:r>
                  <a:rPr lang="nb-NO" dirty="0" smtClean="0"/>
                  <a:t> </a:t>
                </a:r>
                <a:r>
                  <a:rPr lang="nb-NO" dirty="0" err="1" smtClean="0"/>
                  <a:t>assume</a:t>
                </a:r>
                <a:r>
                  <a:rPr lang="nb-NO" dirty="0" smtClean="0"/>
                  <a:t> </a:t>
                </a:r>
                <a:r>
                  <a:rPr lang="nb-NO" dirty="0" err="1" smtClean="0"/>
                  <a:t>that</a:t>
                </a:r>
                <a:r>
                  <a:rPr lang="nb-NO" dirty="0" smtClean="0"/>
                  <a:t> for </a:t>
                </a:r>
                <a:r>
                  <a:rPr lang="nb-NO" dirty="0" err="1" smtClean="0"/>
                  <a:t>each</a:t>
                </a:r>
                <a:r>
                  <a:rPr lang="nb-NO" dirty="0" smtClean="0"/>
                  <a:t> </a:t>
                </a:r>
                <a:r>
                  <a:rPr lang="nb-NO" dirty="0" err="1" smtClean="0"/>
                  <a:t>individual</a:t>
                </a:r>
                <a:r>
                  <a:rPr lang="nb-NO" dirty="0" smtClean="0"/>
                  <a:t> </a:t>
                </a:r>
                <a14:m>
                  <m:oMath xmlns:m="http://schemas.openxmlformats.org/officeDocument/2006/math">
                    <m:r>
                      <a:rPr lang="nb-NO" b="0" i="1" smtClean="0">
                        <a:latin typeface="Cambria Math" panose="02040503050406030204" pitchFamily="18" charset="0"/>
                      </a:rPr>
                      <m:t>𝑖</m:t>
                    </m:r>
                  </m:oMath>
                </a14:m>
                <a:r>
                  <a:rPr lang="en-US" dirty="0" smtClean="0"/>
                  <a:t> the effect of going to high-school is </a:t>
                </a:r>
                <a:endParaRPr lang="nb-NO"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𝜅</m:t>
                          </m:r>
                        </m:e>
                        <m:sub>
                          <m:r>
                            <a:rPr lang="nb-NO" b="0" i="1" smtClean="0">
                              <a:latin typeface="Cambria Math" panose="02040503050406030204" pitchFamily="18" charset="0"/>
                            </a:rPr>
                            <m:t>𝑖</m:t>
                          </m:r>
                        </m:sub>
                      </m:sSub>
                      <m:r>
                        <a:rPr lang="nb-NO" b="0" i="1" smtClean="0">
                          <a:latin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𝜅</m:t>
                      </m:r>
                      <m:r>
                        <a:rPr lang="es-ES" b="0" i="1" smtClean="0">
                          <a:latin typeface="Cambria Math" panose="02040503050406030204" pitchFamily="18" charset="0"/>
                          <a:ea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1</m:t>
                          </m:r>
                          <m:r>
                            <a:rPr lang="nb-NO" i="1">
                              <a:latin typeface="Cambria Math" panose="02040503050406030204" pitchFamily="18" charset="0"/>
                            </a:rPr>
                            <m:t>𝑖</m:t>
                          </m:r>
                        </m:sub>
                      </m:sSub>
                      <m:r>
                        <a:rPr lang="nb-NO" i="1">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0</m:t>
                          </m:r>
                          <m:r>
                            <a:rPr lang="nb-NO" i="1">
                              <a:latin typeface="Cambria Math" panose="02040503050406030204" pitchFamily="18" charset="0"/>
                            </a:rPr>
                            <m:t>𝑖</m:t>
                          </m:r>
                        </m:sub>
                      </m:sSub>
                    </m:oMath>
                  </m:oMathPara>
                </a14:m>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30"/>
              </p:nvPr>
            </p:nvSpPr>
            <p:spPr>
              <a:blipFill>
                <a:blip r:embed="rId2"/>
                <a:stretch>
                  <a:fillRect l="-1493" t="-2101" r="-426"/>
                </a:stretch>
              </a:blipFill>
            </p:spPr>
            <p:txBody>
              <a:bodyPr/>
              <a:lstStyle/>
              <a:p>
                <a:r>
                  <a:rPr lang="nb-NO">
                    <a:noFill/>
                  </a:rPr>
                  <a:t> </a:t>
                </a:r>
              </a:p>
            </p:txBody>
          </p:sp>
        </mc:Fallback>
      </mc:AlternateContent>
      <p:sp>
        <p:nvSpPr>
          <p:cNvPr id="5" name="Footer Placeholder 4"/>
          <p:cNvSpPr>
            <a:spLocks noGrp="1"/>
          </p:cNvSpPr>
          <p:nvPr>
            <p:ph type="ftr" sz="quarter" idx="32"/>
          </p:nvPr>
        </p:nvSpPr>
        <p:spPr/>
        <p:txBody>
          <a:bodyPr/>
          <a:lstStyle/>
          <a:p>
            <a:endParaRPr lang="nb-NO" dirty="0"/>
          </a:p>
        </p:txBody>
      </p:sp>
      <p:sp>
        <p:nvSpPr>
          <p:cNvPr id="6" name="Slide Number Placeholder 5"/>
          <p:cNvSpPr>
            <a:spLocks noGrp="1"/>
          </p:cNvSpPr>
          <p:nvPr>
            <p:ph type="sldNum" sz="quarter" idx="33"/>
          </p:nvPr>
        </p:nvSpPr>
        <p:spPr/>
        <p:txBody>
          <a:bodyPr/>
          <a:lstStyle/>
          <a:p>
            <a:r>
              <a:rPr lang="en-US" smtClean="0"/>
              <a:t>Page </a:t>
            </a:r>
            <a:fld id="{5251F420-7306-4E7C-A79E-F31A38F7D392}" type="slidenum">
              <a:rPr lang="en-US" smtClean="0"/>
              <a:pPr/>
              <a:t>9</a:t>
            </a:fld>
            <a:endParaRPr lang="en-US" dirty="0"/>
          </a:p>
        </p:txBody>
      </p:sp>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743200" y="916012"/>
            <a:ext cx="484632" cy="484632"/>
          </a:xfrm>
          <a:prstGeom prst="rect">
            <a:avLst/>
          </a:prstGeom>
        </p:spPr>
      </p:pic>
    </p:spTree>
    <p:extLst>
      <p:ext uri="{BB962C8B-B14F-4D97-AF65-F5344CB8AC3E}">
        <p14:creationId xmlns:p14="http://schemas.microsoft.com/office/powerpoint/2010/main" val="77510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FB6666"/>
      </a:accent1>
      <a:accent2>
        <a:srgbClr val="FFFEA7"/>
      </a:accent2>
      <a:accent3>
        <a:srgbClr val="86A4F7"/>
      </a:accent3>
      <a:accent4>
        <a:srgbClr val="E6ECFF"/>
      </a:accent4>
      <a:accent5>
        <a:srgbClr val="FEA11B"/>
      </a:accent5>
      <a:accent6>
        <a:srgbClr val="3E31D6"/>
      </a:accent6>
      <a:hlink>
        <a:srgbClr val="0563C1"/>
      </a:hlink>
      <a:folHlink>
        <a:srgbClr val="954F72"/>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O_PPT_ENG" id="{ECDA1C7A-B1F5-4BA3-9699-1C7975CBBA30}" vid="{62A3892F-3258-40C7-A157-01FB85EBDA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3A0108F0405CBB4CAF0A4935735FBDAF" ma:contentTypeVersion="2" ma:contentTypeDescription="Opprett et nytt dokument." ma:contentTypeScope="" ma:versionID="40820e0ad83be9a9961789050f7f0561">
  <xsd:schema xmlns:xsd="http://www.w3.org/2001/XMLSchema" xmlns:xs="http://www.w3.org/2001/XMLSchema" xmlns:p="http://schemas.microsoft.com/office/2006/metadata/properties" xmlns:ns2="e5e35b8c-bb2a-40e7-acd7-beed1d1f14b8" xmlns:ns3="45a9c032-1c21-4297-bc4a-1b0e359a6c15" targetNamespace="http://schemas.microsoft.com/office/2006/metadata/properties" ma:root="true" ma:fieldsID="0d622c3afd3d445bea522ad461dd9299" ns2:_="" ns3:_="">
    <xsd:import namespace="e5e35b8c-bb2a-40e7-acd7-beed1d1f14b8"/>
    <xsd:import namespace="45a9c032-1c21-4297-bc4a-1b0e359a6c15"/>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e35b8c-bb2a-40e7-acd7-beed1d1f14b8" elementFormDefault="qualified">
    <xsd:import namespace="http://schemas.microsoft.com/office/2006/documentManagement/types"/>
    <xsd:import namespace="http://schemas.microsoft.com/office/infopath/2007/PartnerControls"/>
    <xsd:element name="_dlc_DocId" ma:index="8" nillable="true" ma:displayName="Dokument-ID-verdi" ma:description="Verdien for dokument-IDen som er tilordnet elementet." ma:internalName="_dlc_DocId" ma:readOnly="true">
      <xsd:simpleType>
        <xsd:restriction base="dms:Text"/>
      </xsd:simpleType>
    </xsd:element>
    <xsd:element name="_dlc_DocIdUrl" ma:index="9" nillable="true" ma:displayName="Dokument-ID" ma:description="Fast kobling til dokumente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45a9c032-1c21-4297-bc4a-1b0e359a6c1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e5e35b8c-bb2a-40e7-acd7-beed1d1f14b8">JAJEJYK5CVUX-448798232-21</_dlc_DocId>
    <_dlc_DocIdUrl xmlns="e5e35b8c-bb2a-40e7-acd7-beed1d1f14b8">
      <Url>https://uio.sharepoint.com/sites/GrafiskUttrykk/_layouts/15/DocIdRedir.aspx?ID=JAJEJYK5CVUX-448798232-21</Url>
      <Description>JAJEJYK5CVUX-448798232-21</Description>
    </_dlc_DocIdUrl>
  </documentManagement>
</p:properties>
</file>

<file path=customXml/itemProps1.xml><?xml version="1.0" encoding="utf-8"?>
<ds:datastoreItem xmlns:ds="http://schemas.openxmlformats.org/officeDocument/2006/customXml" ds:itemID="{70F1C286-2139-4BD3-8287-35936CA7AD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e35b8c-bb2a-40e7-acd7-beed1d1f14b8"/>
    <ds:schemaRef ds:uri="45a9c032-1c21-4297-bc4a-1b0e359a6c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84213E5-2D10-47A0-9EC6-16DB2B77A2C3}">
  <ds:schemaRefs>
    <ds:schemaRef ds:uri="http://schemas.microsoft.com/sharepoint/v3/contenttype/forms"/>
  </ds:schemaRefs>
</ds:datastoreItem>
</file>

<file path=customXml/itemProps3.xml><?xml version="1.0" encoding="utf-8"?>
<ds:datastoreItem xmlns:ds="http://schemas.openxmlformats.org/officeDocument/2006/customXml" ds:itemID="{F9482CAD-727C-4AE1-8FFC-BF541C85793E}">
  <ds:schemaRefs>
    <ds:schemaRef ds:uri="http://schemas.microsoft.com/sharepoint/events"/>
  </ds:schemaRefs>
</ds:datastoreItem>
</file>

<file path=customXml/itemProps4.xml><?xml version="1.0" encoding="utf-8"?>
<ds:datastoreItem xmlns:ds="http://schemas.openxmlformats.org/officeDocument/2006/customXml" ds:itemID="{89B9CF10-6C6A-444C-B05E-E78C1785A52C}">
  <ds:schemaRefs>
    <ds:schemaRef ds:uri="45a9c032-1c21-4297-bc4a-1b0e359a6c15"/>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purl.org/dc/terms/"/>
    <ds:schemaRef ds:uri="http://schemas.microsoft.com/office/2006/documentManagement/types"/>
    <ds:schemaRef ds:uri="e5e35b8c-bb2a-40e7-acd7-beed1d1f14b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UiO  English</Template>
  <TotalTime>3298</TotalTime>
  <Words>2903</Words>
  <Application>Microsoft Office PowerPoint</Application>
  <PresentationFormat>Widescreen</PresentationFormat>
  <Paragraphs>345</Paragraphs>
  <Slides>25</Slides>
  <Notes>10</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Gabriola</vt:lpstr>
      <vt:lpstr>Wingdings</vt:lpstr>
      <vt:lpstr>Office Theme</vt:lpstr>
      <vt:lpstr>RANDOMIZED TRIALS I</vt:lpstr>
      <vt:lpstr>Last session’s take-away messages</vt:lpstr>
      <vt:lpstr>PowerPoint Presentation</vt:lpstr>
      <vt:lpstr>Roadmap</vt:lpstr>
      <vt:lpstr>Potential Outcomes</vt:lpstr>
      <vt:lpstr>Potential Outcomes</vt:lpstr>
      <vt:lpstr>Potential Outcomes</vt:lpstr>
      <vt:lpstr>Differences in Groups</vt:lpstr>
      <vt:lpstr>Differences in Groups</vt:lpstr>
      <vt:lpstr>Differences in Groups</vt:lpstr>
      <vt:lpstr>Differences in Groups</vt:lpstr>
      <vt:lpstr>PowerPoint Presentation</vt:lpstr>
      <vt:lpstr>Randomized Control Trials</vt:lpstr>
      <vt:lpstr>Randomized Control Trials</vt:lpstr>
      <vt:lpstr>Randomized Control Trials</vt:lpstr>
      <vt:lpstr>Randomized Control Trials</vt:lpstr>
      <vt:lpstr>PowerPoint Presentation</vt:lpstr>
      <vt:lpstr>Randomized Control Trials</vt:lpstr>
      <vt:lpstr>Randomized Control Trials</vt:lpstr>
      <vt:lpstr>Randomized Control Trials</vt:lpstr>
      <vt:lpstr>Randomized Control Trials</vt:lpstr>
      <vt:lpstr>Summing up</vt:lpstr>
      <vt:lpstr>Take away messages</vt:lpstr>
      <vt:lpstr>Take away messages</vt:lpstr>
      <vt:lpstr>References</vt:lpstr>
    </vt:vector>
  </TitlesOfParts>
  <Company>Universitetet i Oslo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 Manuel Arencibia Aleman</dc:creator>
  <cp:lastModifiedBy>Jose Manuel Arencibia Aleman</cp:lastModifiedBy>
  <cp:revision>97</cp:revision>
  <dcterms:created xsi:type="dcterms:W3CDTF">2021-12-02T17:49:14Z</dcterms:created>
  <dcterms:modified xsi:type="dcterms:W3CDTF">2022-01-03T08:02:32Z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0x0101003A0108F0405CBB4CAF0A4935735FBDAF</vt:lpwstr>
  </property>
  <property fmtid="{D5CDD505-2E9C-101B-9397-08002B2CF9AE}" pid="3" name="_dlc_DocIdItemGuid">
    <vt:lpwstr>27bb76fe-fa39-4ddb-b8e4-3a1233c00101</vt:lpwstr>
  </property>
</Properties>
</file>